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1" r:id="rId6"/>
    <p:sldId id="260" r:id="rId7"/>
    <p:sldId id="262" r:id="rId8"/>
    <p:sldId id="263" r:id="rId9"/>
    <p:sldId id="281" r:id="rId10"/>
    <p:sldId id="279" r:id="rId11"/>
    <p:sldId id="280" r:id="rId12"/>
    <p:sldId id="267" r:id="rId13"/>
    <p:sldId id="268" r:id="rId14"/>
    <p:sldId id="269" r:id="rId15"/>
    <p:sldId id="270" r:id="rId16"/>
    <p:sldId id="272" r:id="rId17"/>
    <p:sldId id="271" r:id="rId18"/>
    <p:sldId id="275" r:id="rId19"/>
    <p:sldId id="274" r:id="rId20"/>
    <p:sldId id="282" r:id="rId21"/>
    <p:sldId id="277" r:id="rId22"/>
    <p:sldId id="284" r:id="rId23"/>
    <p:sldId id="278"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48" autoAdjust="0"/>
    <p:restoredTop sz="92188" autoAdjust="0"/>
  </p:normalViewPr>
  <p:slideViewPr>
    <p:cSldViewPr snapToGrid="0">
      <p:cViewPr varScale="1">
        <p:scale>
          <a:sx n="63" d="100"/>
          <a:sy n="63" d="100"/>
        </p:scale>
        <p:origin x="64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FE467-4B3F-4E90-922C-DECA9CB8E9D1}"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21C91-EBB8-4544-9E20-663F75169EDE}" type="slidenum">
              <a:rPr lang="en-US" smtClean="0"/>
              <a:t>‹#›</a:t>
            </a:fld>
            <a:endParaRPr lang="en-US"/>
          </a:p>
        </p:txBody>
      </p:sp>
    </p:spTree>
    <p:extLst>
      <p:ext uri="{BB962C8B-B14F-4D97-AF65-F5344CB8AC3E}">
        <p14:creationId xmlns:p14="http://schemas.microsoft.com/office/powerpoint/2010/main" val="42937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a:t>
            </a:fld>
            <a:endParaRPr lang="en-US"/>
          </a:p>
        </p:txBody>
      </p:sp>
    </p:spTree>
    <p:extLst>
      <p:ext uri="{BB962C8B-B14F-4D97-AF65-F5344CB8AC3E}">
        <p14:creationId xmlns:p14="http://schemas.microsoft.com/office/powerpoint/2010/main" val="160793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17</a:t>
            </a:fld>
            <a:endParaRPr lang="en-US"/>
          </a:p>
        </p:txBody>
      </p:sp>
    </p:spTree>
    <p:extLst>
      <p:ext uri="{BB962C8B-B14F-4D97-AF65-F5344CB8AC3E}">
        <p14:creationId xmlns:p14="http://schemas.microsoft.com/office/powerpoint/2010/main" val="182678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5</a:t>
            </a:fld>
            <a:endParaRPr lang="en-US"/>
          </a:p>
        </p:txBody>
      </p:sp>
    </p:spTree>
    <p:extLst>
      <p:ext uri="{BB962C8B-B14F-4D97-AF65-F5344CB8AC3E}">
        <p14:creationId xmlns:p14="http://schemas.microsoft.com/office/powerpoint/2010/main" val="75565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7</a:t>
            </a:fld>
            <a:endParaRPr lang="en-US"/>
          </a:p>
        </p:txBody>
      </p:sp>
    </p:spTree>
    <p:extLst>
      <p:ext uri="{BB962C8B-B14F-4D97-AF65-F5344CB8AC3E}">
        <p14:creationId xmlns:p14="http://schemas.microsoft.com/office/powerpoint/2010/main" val="230230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0229-1C00-F24B-722E-D7B3A1A6E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48E0B-D0FB-6ABD-E3CF-BDDA643C7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C4F57-8670-8540-9AE2-D8E623556E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01D55-9EA1-9EFD-991F-7C9AD23F3626}"/>
              </a:ext>
            </a:extLst>
          </p:cNvPr>
          <p:cNvSpPr>
            <a:spLocks noGrp="1"/>
          </p:cNvSpPr>
          <p:nvPr>
            <p:ph type="sldNum" sz="quarter" idx="5"/>
          </p:nvPr>
        </p:nvSpPr>
        <p:spPr/>
        <p:txBody>
          <a:bodyPr/>
          <a:lstStyle/>
          <a:p>
            <a:fld id="{3B021C91-EBB8-4544-9E20-663F75169EDE}" type="slidenum">
              <a:rPr lang="en-US" smtClean="0"/>
              <a:t>9</a:t>
            </a:fld>
            <a:endParaRPr lang="en-US"/>
          </a:p>
        </p:txBody>
      </p:sp>
    </p:spTree>
    <p:extLst>
      <p:ext uri="{BB962C8B-B14F-4D97-AF65-F5344CB8AC3E}">
        <p14:creationId xmlns:p14="http://schemas.microsoft.com/office/powerpoint/2010/main" val="74919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9A43D-891D-E4CE-3156-1DCDEC913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670B6-6CBB-8623-681F-1EE5C9489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D333C-D789-4C0D-FF7A-AA30E260AB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FC2A4-2B12-6D01-F066-B09C33838390}"/>
              </a:ext>
            </a:extLst>
          </p:cNvPr>
          <p:cNvSpPr>
            <a:spLocks noGrp="1"/>
          </p:cNvSpPr>
          <p:nvPr>
            <p:ph type="sldNum" sz="quarter" idx="5"/>
          </p:nvPr>
        </p:nvSpPr>
        <p:spPr/>
        <p:txBody>
          <a:bodyPr/>
          <a:lstStyle/>
          <a:p>
            <a:fld id="{3B021C91-EBB8-4544-9E20-663F75169EDE}" type="slidenum">
              <a:rPr lang="en-US" smtClean="0"/>
              <a:t>10</a:t>
            </a:fld>
            <a:endParaRPr lang="en-US"/>
          </a:p>
        </p:txBody>
      </p:sp>
    </p:spTree>
    <p:extLst>
      <p:ext uri="{BB962C8B-B14F-4D97-AF65-F5344CB8AC3E}">
        <p14:creationId xmlns:p14="http://schemas.microsoft.com/office/powerpoint/2010/main" val="25364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11</a:t>
            </a:fld>
            <a:endParaRPr lang="en-US"/>
          </a:p>
        </p:txBody>
      </p:sp>
    </p:spTree>
    <p:extLst>
      <p:ext uri="{BB962C8B-B14F-4D97-AF65-F5344CB8AC3E}">
        <p14:creationId xmlns:p14="http://schemas.microsoft.com/office/powerpoint/2010/main" val="237162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13</a:t>
            </a:fld>
            <a:endParaRPr lang="en-US"/>
          </a:p>
        </p:txBody>
      </p:sp>
    </p:spTree>
    <p:extLst>
      <p:ext uri="{BB962C8B-B14F-4D97-AF65-F5344CB8AC3E}">
        <p14:creationId xmlns:p14="http://schemas.microsoft.com/office/powerpoint/2010/main" val="213407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14</a:t>
            </a:fld>
            <a:endParaRPr lang="en-US"/>
          </a:p>
        </p:txBody>
      </p:sp>
    </p:spTree>
    <p:extLst>
      <p:ext uri="{BB962C8B-B14F-4D97-AF65-F5344CB8AC3E}">
        <p14:creationId xmlns:p14="http://schemas.microsoft.com/office/powerpoint/2010/main" val="162927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21C91-EBB8-4544-9E20-663F75169EDE}" type="slidenum">
              <a:rPr lang="en-US" smtClean="0"/>
              <a:t>15</a:t>
            </a:fld>
            <a:endParaRPr lang="en-US"/>
          </a:p>
        </p:txBody>
      </p:sp>
    </p:spTree>
    <p:extLst>
      <p:ext uri="{BB962C8B-B14F-4D97-AF65-F5344CB8AC3E}">
        <p14:creationId xmlns:p14="http://schemas.microsoft.com/office/powerpoint/2010/main" val="83500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4C8E-F06D-2487-5B31-CF9677AA58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405FC-00F3-70B5-9C49-488DBFEA8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FBEC1-BA53-DB44-D8AB-316D9EE06834}"/>
              </a:ext>
            </a:extLst>
          </p:cNvPr>
          <p:cNvSpPr>
            <a:spLocks noGrp="1"/>
          </p:cNvSpPr>
          <p:nvPr>
            <p:ph type="dt" sz="half" idx="10"/>
          </p:nvPr>
        </p:nvSpPr>
        <p:spPr/>
        <p:txBody>
          <a:bodyPr/>
          <a:lstStyle/>
          <a:p>
            <a:fld id="{D4274280-1DA4-41C7-B306-D09CDE03E571}" type="datetime1">
              <a:rPr lang="en-US" smtClean="0"/>
              <a:t>9/5/2025</a:t>
            </a:fld>
            <a:endParaRPr lang="en-US"/>
          </a:p>
        </p:txBody>
      </p:sp>
      <p:sp>
        <p:nvSpPr>
          <p:cNvPr id="5" name="Footer Placeholder 4">
            <a:extLst>
              <a:ext uri="{FF2B5EF4-FFF2-40B4-BE49-F238E27FC236}">
                <a16:creationId xmlns:a16="http://schemas.microsoft.com/office/drawing/2014/main" id="{AD0766BF-CB01-EA08-EE66-61D3711A1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487A5-AC75-8E4C-6787-AA4BCC71DE5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21008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C813-F618-B1E6-4F6D-D286A57C1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F979DD-1454-95D1-F74D-E8492FE259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C8F1B-195C-7E6D-2088-A34AABBF6AC0}"/>
              </a:ext>
            </a:extLst>
          </p:cNvPr>
          <p:cNvSpPr>
            <a:spLocks noGrp="1"/>
          </p:cNvSpPr>
          <p:nvPr>
            <p:ph type="dt" sz="half" idx="10"/>
          </p:nvPr>
        </p:nvSpPr>
        <p:spPr/>
        <p:txBody>
          <a:bodyPr/>
          <a:lstStyle/>
          <a:p>
            <a:fld id="{A9823F27-F590-4553-AEC4-E017683040DE}" type="datetime1">
              <a:rPr lang="en-US" smtClean="0"/>
              <a:t>9/5/2025</a:t>
            </a:fld>
            <a:endParaRPr lang="en-US"/>
          </a:p>
        </p:txBody>
      </p:sp>
      <p:sp>
        <p:nvSpPr>
          <p:cNvPr id="5" name="Footer Placeholder 4">
            <a:extLst>
              <a:ext uri="{FF2B5EF4-FFF2-40B4-BE49-F238E27FC236}">
                <a16:creationId xmlns:a16="http://schemas.microsoft.com/office/drawing/2014/main" id="{15292034-A1C7-34C4-BA00-9DAF1663F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642EF-FB3B-E411-EA1B-9E9E9F413BA9}"/>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94867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D9BB57-301C-18DF-DD9B-C59980E02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D1EC5-1844-96A0-6A8D-B046D3B8A5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90D24-B4E7-4D14-6737-9499E5D51723}"/>
              </a:ext>
            </a:extLst>
          </p:cNvPr>
          <p:cNvSpPr>
            <a:spLocks noGrp="1"/>
          </p:cNvSpPr>
          <p:nvPr>
            <p:ph type="dt" sz="half" idx="10"/>
          </p:nvPr>
        </p:nvSpPr>
        <p:spPr/>
        <p:txBody>
          <a:bodyPr/>
          <a:lstStyle/>
          <a:p>
            <a:fld id="{2F4C325B-F41F-418B-BE85-4024BC34D531}" type="datetime1">
              <a:rPr lang="en-US" smtClean="0"/>
              <a:t>9/5/2025</a:t>
            </a:fld>
            <a:endParaRPr lang="en-US"/>
          </a:p>
        </p:txBody>
      </p:sp>
      <p:sp>
        <p:nvSpPr>
          <p:cNvPr id="5" name="Footer Placeholder 4">
            <a:extLst>
              <a:ext uri="{FF2B5EF4-FFF2-40B4-BE49-F238E27FC236}">
                <a16:creationId xmlns:a16="http://schemas.microsoft.com/office/drawing/2014/main" id="{D24D1519-B0C2-66F1-3EB7-B75B4EFDA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1EB8C-008F-0AA4-7184-CA1202EDAB03}"/>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04972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4A1C-C2F9-54DB-71B2-8D76E775E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B8DD6-F301-BC36-F56C-C305EAAF0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A66C0-01F6-3FC6-3394-F1600428F468}"/>
              </a:ext>
            </a:extLst>
          </p:cNvPr>
          <p:cNvSpPr>
            <a:spLocks noGrp="1"/>
          </p:cNvSpPr>
          <p:nvPr>
            <p:ph type="dt" sz="half" idx="10"/>
          </p:nvPr>
        </p:nvSpPr>
        <p:spPr/>
        <p:txBody>
          <a:bodyPr/>
          <a:lstStyle/>
          <a:p>
            <a:fld id="{D269D8B5-5DE2-4244-8CAD-F019A3D73CB0}" type="datetime1">
              <a:rPr lang="en-US" smtClean="0"/>
              <a:t>9/5/2025</a:t>
            </a:fld>
            <a:endParaRPr lang="en-US"/>
          </a:p>
        </p:txBody>
      </p:sp>
      <p:sp>
        <p:nvSpPr>
          <p:cNvPr id="5" name="Footer Placeholder 4">
            <a:extLst>
              <a:ext uri="{FF2B5EF4-FFF2-40B4-BE49-F238E27FC236}">
                <a16:creationId xmlns:a16="http://schemas.microsoft.com/office/drawing/2014/main" id="{F677E74F-5837-166F-E45D-AB0ED9D71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4CEEF-A1ED-57ED-4FFB-357E529389C6}"/>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79173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81F3-4172-F2C2-222B-4F7EA12C1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12BFED-2BCB-19FD-F179-FA0BCD088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A1F4E7-9E30-BDF9-9419-05AAEFF0B5EA}"/>
              </a:ext>
            </a:extLst>
          </p:cNvPr>
          <p:cNvSpPr>
            <a:spLocks noGrp="1"/>
          </p:cNvSpPr>
          <p:nvPr>
            <p:ph type="dt" sz="half" idx="10"/>
          </p:nvPr>
        </p:nvSpPr>
        <p:spPr/>
        <p:txBody>
          <a:bodyPr/>
          <a:lstStyle/>
          <a:p>
            <a:fld id="{93D4557D-A415-4332-B011-413759B60B22}" type="datetime1">
              <a:rPr lang="en-US" smtClean="0"/>
              <a:t>9/5/2025</a:t>
            </a:fld>
            <a:endParaRPr lang="en-US"/>
          </a:p>
        </p:txBody>
      </p:sp>
      <p:sp>
        <p:nvSpPr>
          <p:cNvPr id="5" name="Footer Placeholder 4">
            <a:extLst>
              <a:ext uri="{FF2B5EF4-FFF2-40B4-BE49-F238E27FC236}">
                <a16:creationId xmlns:a16="http://schemas.microsoft.com/office/drawing/2014/main" id="{EF086ABC-926B-12D0-6BFC-595ADE4A2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2548F-C4DD-BEFD-430E-08105C6B989E}"/>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92875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8ABF-13EA-C93F-3FC5-E6FCD5B8A5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B778-2697-B77B-6350-BFCF13490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0A3B2F-CDA3-B4F0-0B99-F303E4198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18346-C07A-16E6-ADE6-536EFBD000FC}"/>
              </a:ext>
            </a:extLst>
          </p:cNvPr>
          <p:cNvSpPr>
            <a:spLocks noGrp="1"/>
          </p:cNvSpPr>
          <p:nvPr>
            <p:ph type="dt" sz="half" idx="10"/>
          </p:nvPr>
        </p:nvSpPr>
        <p:spPr/>
        <p:txBody>
          <a:bodyPr/>
          <a:lstStyle/>
          <a:p>
            <a:fld id="{F7910BEF-8195-4621-9CA3-79DDBF5170F4}" type="datetime1">
              <a:rPr lang="en-US" smtClean="0"/>
              <a:t>9/5/2025</a:t>
            </a:fld>
            <a:endParaRPr lang="en-US"/>
          </a:p>
        </p:txBody>
      </p:sp>
      <p:sp>
        <p:nvSpPr>
          <p:cNvPr id="6" name="Footer Placeholder 5">
            <a:extLst>
              <a:ext uri="{FF2B5EF4-FFF2-40B4-BE49-F238E27FC236}">
                <a16:creationId xmlns:a16="http://schemas.microsoft.com/office/drawing/2014/main" id="{624249EE-4B66-7F35-96C7-B68A1BE12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0EF01-EB53-E11F-1A57-37CCC3286EB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5077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93D-DA9E-93DC-131A-70289529F7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6B573-68E6-287C-880E-43EC07008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43F16-DF91-0663-C1F3-DAB15FEE78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F41315-BA62-1440-F79B-2FEAF11EE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4C08F-14AD-73F0-1705-7470EEB91E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4ABCC5-B719-B8DC-B393-5464D9FFB0C5}"/>
              </a:ext>
            </a:extLst>
          </p:cNvPr>
          <p:cNvSpPr>
            <a:spLocks noGrp="1"/>
          </p:cNvSpPr>
          <p:nvPr>
            <p:ph type="dt" sz="half" idx="10"/>
          </p:nvPr>
        </p:nvSpPr>
        <p:spPr/>
        <p:txBody>
          <a:bodyPr/>
          <a:lstStyle/>
          <a:p>
            <a:fld id="{363A2239-FF19-49C1-B532-3DEB570B67A4}" type="datetime1">
              <a:rPr lang="en-US" smtClean="0"/>
              <a:t>9/5/2025</a:t>
            </a:fld>
            <a:endParaRPr lang="en-US"/>
          </a:p>
        </p:txBody>
      </p:sp>
      <p:sp>
        <p:nvSpPr>
          <p:cNvPr id="8" name="Footer Placeholder 7">
            <a:extLst>
              <a:ext uri="{FF2B5EF4-FFF2-40B4-BE49-F238E27FC236}">
                <a16:creationId xmlns:a16="http://schemas.microsoft.com/office/drawing/2014/main" id="{C7D6966B-6442-A34F-94CF-55D81DBEF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DC4A9-9B9E-5D63-D04A-673819713FD5}"/>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251889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AF5D-DCEE-9B28-E8F1-2CFEDF571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7958F-E732-0429-3EB8-E04DDC3B881C}"/>
              </a:ext>
            </a:extLst>
          </p:cNvPr>
          <p:cNvSpPr>
            <a:spLocks noGrp="1"/>
          </p:cNvSpPr>
          <p:nvPr>
            <p:ph type="dt" sz="half" idx="10"/>
          </p:nvPr>
        </p:nvSpPr>
        <p:spPr/>
        <p:txBody>
          <a:bodyPr/>
          <a:lstStyle/>
          <a:p>
            <a:fld id="{38622BD1-876C-438E-96DF-93EF53283118}" type="datetime1">
              <a:rPr lang="en-US" smtClean="0"/>
              <a:t>9/5/2025</a:t>
            </a:fld>
            <a:endParaRPr lang="en-US"/>
          </a:p>
        </p:txBody>
      </p:sp>
      <p:sp>
        <p:nvSpPr>
          <p:cNvPr id="4" name="Footer Placeholder 3">
            <a:extLst>
              <a:ext uri="{FF2B5EF4-FFF2-40B4-BE49-F238E27FC236}">
                <a16:creationId xmlns:a16="http://schemas.microsoft.com/office/drawing/2014/main" id="{59FDBBBC-EDF6-DDB9-9E67-49041FDCD0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9B1510-D04A-0507-ECE6-7DB8D4C917DC}"/>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137104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55BED-D1D3-A896-E7D1-21A3D94D8214}"/>
              </a:ext>
            </a:extLst>
          </p:cNvPr>
          <p:cNvSpPr>
            <a:spLocks noGrp="1"/>
          </p:cNvSpPr>
          <p:nvPr>
            <p:ph type="dt" sz="half" idx="10"/>
          </p:nvPr>
        </p:nvSpPr>
        <p:spPr/>
        <p:txBody>
          <a:bodyPr/>
          <a:lstStyle/>
          <a:p>
            <a:fld id="{846FFE7D-BE7A-42A8-BC06-8473C69360E4}" type="datetime1">
              <a:rPr lang="en-US" smtClean="0"/>
              <a:t>9/5/2025</a:t>
            </a:fld>
            <a:endParaRPr lang="en-US"/>
          </a:p>
        </p:txBody>
      </p:sp>
      <p:sp>
        <p:nvSpPr>
          <p:cNvPr id="3" name="Footer Placeholder 2">
            <a:extLst>
              <a:ext uri="{FF2B5EF4-FFF2-40B4-BE49-F238E27FC236}">
                <a16:creationId xmlns:a16="http://schemas.microsoft.com/office/drawing/2014/main" id="{8C7FA0C6-DC19-8DE4-63A6-13DE1974FF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049635-E19D-BB30-E3FA-611BDDA0C33A}"/>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63427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A9C4-9213-632C-416B-5EDB26FFF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407E4B-2339-A045-429C-470DCC845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92E77-1395-33C2-82F9-986004D07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87277-9BD5-4446-37EA-FA507EEDBB98}"/>
              </a:ext>
            </a:extLst>
          </p:cNvPr>
          <p:cNvSpPr>
            <a:spLocks noGrp="1"/>
          </p:cNvSpPr>
          <p:nvPr>
            <p:ph type="dt" sz="half" idx="10"/>
          </p:nvPr>
        </p:nvSpPr>
        <p:spPr/>
        <p:txBody>
          <a:bodyPr/>
          <a:lstStyle/>
          <a:p>
            <a:fld id="{779204D4-FA50-4AF4-B41D-4FD758C83D3A}" type="datetime1">
              <a:rPr lang="en-US" smtClean="0"/>
              <a:t>9/5/2025</a:t>
            </a:fld>
            <a:endParaRPr lang="en-US"/>
          </a:p>
        </p:txBody>
      </p:sp>
      <p:sp>
        <p:nvSpPr>
          <p:cNvPr id="6" name="Footer Placeholder 5">
            <a:extLst>
              <a:ext uri="{FF2B5EF4-FFF2-40B4-BE49-F238E27FC236}">
                <a16:creationId xmlns:a16="http://schemas.microsoft.com/office/drawing/2014/main" id="{E8CA0DC5-B67B-8959-63D4-4B1716ED8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0A98C-DFEF-49CE-79E7-0C56943EA4D8}"/>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58382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9A2C-AB88-5FDB-B721-179A64D81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6E2396-421A-687A-6A79-E2D4508B1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8097F5-9A09-4ADE-E724-83E5040CA9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9217F-C127-7792-70E7-CC45C2DD4939}"/>
              </a:ext>
            </a:extLst>
          </p:cNvPr>
          <p:cNvSpPr>
            <a:spLocks noGrp="1"/>
          </p:cNvSpPr>
          <p:nvPr>
            <p:ph type="dt" sz="half" idx="10"/>
          </p:nvPr>
        </p:nvSpPr>
        <p:spPr/>
        <p:txBody>
          <a:bodyPr/>
          <a:lstStyle/>
          <a:p>
            <a:fld id="{ED2B867F-B84B-4D80-A36A-8E938CC5CDAE}" type="datetime1">
              <a:rPr lang="en-US" smtClean="0"/>
              <a:t>9/5/2025</a:t>
            </a:fld>
            <a:endParaRPr lang="en-US"/>
          </a:p>
        </p:txBody>
      </p:sp>
      <p:sp>
        <p:nvSpPr>
          <p:cNvPr id="6" name="Footer Placeholder 5">
            <a:extLst>
              <a:ext uri="{FF2B5EF4-FFF2-40B4-BE49-F238E27FC236}">
                <a16:creationId xmlns:a16="http://schemas.microsoft.com/office/drawing/2014/main" id="{0818B8C2-FDC9-CAAA-4C71-EFA0D5873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6D837-63C8-3A4D-C1AC-DDCE00738447}"/>
              </a:ext>
            </a:extLst>
          </p:cNvPr>
          <p:cNvSpPr>
            <a:spLocks noGrp="1"/>
          </p:cNvSpPr>
          <p:nvPr>
            <p:ph type="sldNum" sz="quarter" idx="12"/>
          </p:nvPr>
        </p:nvSpPr>
        <p:spPr/>
        <p:txBody>
          <a:bodyPr/>
          <a:lstStyle/>
          <a:p>
            <a:fld id="{9BD8E8C2-6878-4A42-AED4-4B76AE5AAC22}" type="slidenum">
              <a:rPr lang="en-US" smtClean="0"/>
              <a:t>‹#›</a:t>
            </a:fld>
            <a:endParaRPr lang="en-US"/>
          </a:p>
        </p:txBody>
      </p:sp>
    </p:spTree>
    <p:extLst>
      <p:ext uri="{BB962C8B-B14F-4D97-AF65-F5344CB8AC3E}">
        <p14:creationId xmlns:p14="http://schemas.microsoft.com/office/powerpoint/2010/main" val="318522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8B55E-5777-3583-BE3A-6E3BF4FFA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DADA28-91EE-769F-E8BC-6AE4AA4D3E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642F2-445C-82BA-30AD-86298F889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831BC-C647-49AC-A60E-C2FCF9907EA1}" type="datetime1">
              <a:rPr lang="en-US" smtClean="0"/>
              <a:t>9/5/2025</a:t>
            </a:fld>
            <a:endParaRPr lang="en-US"/>
          </a:p>
        </p:txBody>
      </p:sp>
      <p:sp>
        <p:nvSpPr>
          <p:cNvPr id="5" name="Footer Placeholder 4">
            <a:extLst>
              <a:ext uri="{FF2B5EF4-FFF2-40B4-BE49-F238E27FC236}">
                <a16:creationId xmlns:a16="http://schemas.microsoft.com/office/drawing/2014/main" id="{335175A8-A5DB-66E0-0038-32E0A391A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DBAB8-992F-1D51-8BA5-8C0C4A15A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8E8C2-6878-4A42-AED4-4B76AE5AAC22}" type="slidenum">
              <a:rPr lang="en-US" smtClean="0"/>
              <a:t>‹#›</a:t>
            </a:fld>
            <a:endParaRPr lang="en-US"/>
          </a:p>
        </p:txBody>
      </p:sp>
    </p:spTree>
    <p:extLst>
      <p:ext uri="{BB962C8B-B14F-4D97-AF65-F5344CB8AC3E}">
        <p14:creationId xmlns:p14="http://schemas.microsoft.com/office/powerpoint/2010/main" val="410264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Diagonal Corners Snipped 19">
            <a:extLst>
              <a:ext uri="{FF2B5EF4-FFF2-40B4-BE49-F238E27FC236}">
                <a16:creationId xmlns:a16="http://schemas.microsoft.com/office/drawing/2014/main" id="{5A35E0B9-C43C-D29A-BACF-D976135F715D}"/>
              </a:ext>
            </a:extLst>
          </p:cNvPr>
          <p:cNvSpPr/>
          <p:nvPr/>
        </p:nvSpPr>
        <p:spPr>
          <a:xfrm flipH="1">
            <a:off x="9330413" y="5049838"/>
            <a:ext cx="2743200" cy="1280589"/>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Snipped 5">
            <a:extLst>
              <a:ext uri="{FF2B5EF4-FFF2-40B4-BE49-F238E27FC236}">
                <a16:creationId xmlns:a16="http://schemas.microsoft.com/office/drawing/2014/main" id="{4E7D28A8-0DBF-5D47-8845-C01C898AE05B}"/>
              </a:ext>
            </a:extLst>
          </p:cNvPr>
          <p:cNvSpPr/>
          <p:nvPr/>
        </p:nvSpPr>
        <p:spPr>
          <a:xfrm rot="5400000">
            <a:off x="2905211" y="-3482349"/>
            <a:ext cx="3009730" cy="11334748"/>
          </a:xfrm>
          <a:prstGeom prst="snip2SameRect">
            <a:avLst/>
          </a:prstGeom>
          <a:gradFill flip="none" rotWithShape="1">
            <a:gsLst>
              <a:gs pos="0">
                <a:schemeClr val="bg2">
                  <a:lumMod val="90000"/>
                </a:schemeClr>
              </a:gs>
              <a:gs pos="100000">
                <a:schemeClr val="bg2">
                  <a:lumMod val="75000"/>
                </a:schemeClr>
              </a:gs>
              <a:gs pos="100000">
                <a:schemeClr val="bg2">
                  <a:lumMod val="9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9A8CB-D010-CA01-210D-C84D622A384F}"/>
              </a:ext>
            </a:extLst>
          </p:cNvPr>
          <p:cNvSpPr>
            <a:spLocks noGrp="1"/>
          </p:cNvSpPr>
          <p:nvPr>
            <p:ph type="ctrTitle"/>
          </p:nvPr>
        </p:nvSpPr>
        <p:spPr>
          <a:xfrm>
            <a:off x="684548" y="761206"/>
            <a:ext cx="9853537" cy="1951454"/>
          </a:xfrm>
        </p:spPr>
        <p:txBody>
          <a:bodyPr>
            <a:normAutofit fontScale="90000"/>
          </a:bodyPr>
          <a:lstStyle/>
          <a:p>
            <a:pPr algn="l"/>
            <a:r>
              <a:rPr lang="en-US" sz="7300" b="1" i="1" dirty="0">
                <a:latin typeface="Arial" panose="020B0604020202020204" pitchFamily="34" charset="0"/>
                <a:cs typeface="Arial" panose="020B0604020202020204" pitchFamily="34" charset="0"/>
              </a:rPr>
              <a:t>Autonomous Drones System for Light Show </a:t>
            </a:r>
            <a:endParaRPr lang="en-US" b="1" i="1" dirty="0"/>
          </a:p>
        </p:txBody>
      </p:sp>
      <p:sp>
        <p:nvSpPr>
          <p:cNvPr id="3" name="Subtitle 2">
            <a:extLst>
              <a:ext uri="{FF2B5EF4-FFF2-40B4-BE49-F238E27FC236}">
                <a16:creationId xmlns:a16="http://schemas.microsoft.com/office/drawing/2014/main" id="{CDB27EBD-0A58-463D-2409-6FCEF41AD532}"/>
              </a:ext>
            </a:extLst>
          </p:cNvPr>
          <p:cNvSpPr>
            <a:spLocks noGrp="1"/>
          </p:cNvSpPr>
          <p:nvPr>
            <p:ph type="subTitle" idx="1"/>
          </p:nvPr>
        </p:nvSpPr>
        <p:spPr>
          <a:xfrm>
            <a:off x="8182599" y="5049838"/>
            <a:ext cx="3789701" cy="1655762"/>
          </a:xfrm>
        </p:spPr>
        <p:txBody>
          <a:bodyPr/>
          <a:lstStyle/>
          <a:p>
            <a:pPr algn="r"/>
            <a:r>
              <a:rPr lang="en-US" dirty="0"/>
              <a:t>Presented by</a:t>
            </a:r>
          </a:p>
          <a:p>
            <a:pPr algn="r"/>
            <a:r>
              <a:rPr lang="en-US" dirty="0"/>
              <a:t>Ye Thura Oo (Moris)</a:t>
            </a:r>
          </a:p>
          <a:p>
            <a:pPr algn="r"/>
            <a:r>
              <a:rPr lang="en-US" dirty="0"/>
              <a:t>4.9.2025</a:t>
            </a:r>
          </a:p>
        </p:txBody>
      </p:sp>
      <p:sp>
        <p:nvSpPr>
          <p:cNvPr id="4" name="Title 1">
            <a:extLst>
              <a:ext uri="{FF2B5EF4-FFF2-40B4-BE49-F238E27FC236}">
                <a16:creationId xmlns:a16="http://schemas.microsoft.com/office/drawing/2014/main" id="{6536A417-069E-2AC9-0CED-92DB86CE7265}"/>
              </a:ext>
            </a:extLst>
          </p:cNvPr>
          <p:cNvSpPr txBox="1">
            <a:spLocks/>
          </p:cNvSpPr>
          <p:nvPr/>
        </p:nvSpPr>
        <p:spPr>
          <a:xfrm>
            <a:off x="684548" y="2712660"/>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err="1"/>
              <a:t>SysML</a:t>
            </a:r>
            <a:r>
              <a:rPr lang="en-US" sz="4800" b="1" i="1" dirty="0"/>
              <a:t> v2 (MBSE Approach)</a:t>
            </a:r>
            <a:endParaRPr lang="en-US" b="1" i="1" dirty="0"/>
          </a:p>
        </p:txBody>
      </p:sp>
      <p:sp>
        <p:nvSpPr>
          <p:cNvPr id="8" name="Slide Number Placeholder 7">
            <a:extLst>
              <a:ext uri="{FF2B5EF4-FFF2-40B4-BE49-F238E27FC236}">
                <a16:creationId xmlns:a16="http://schemas.microsoft.com/office/drawing/2014/main" id="{71FD79CB-9BC2-11A4-090F-10B642A479D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a:t>
            </a:fld>
            <a:endParaRPr lang="en-US"/>
          </a:p>
        </p:txBody>
      </p:sp>
      <p:pic>
        <p:nvPicPr>
          <p:cNvPr id="15" name="Picture 14">
            <a:extLst>
              <a:ext uri="{FF2B5EF4-FFF2-40B4-BE49-F238E27FC236}">
                <a16:creationId xmlns:a16="http://schemas.microsoft.com/office/drawing/2014/main" id="{6958AC9A-A5F7-7C85-C22E-D468B5183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58" y="2382233"/>
            <a:ext cx="4670097" cy="4670097"/>
          </a:xfrm>
          <a:prstGeom prst="rect">
            <a:avLst/>
          </a:prstGeom>
        </p:spPr>
      </p:pic>
      <p:pic>
        <p:nvPicPr>
          <p:cNvPr id="16" name="Picture 15">
            <a:extLst>
              <a:ext uri="{FF2B5EF4-FFF2-40B4-BE49-F238E27FC236}">
                <a16:creationId xmlns:a16="http://schemas.microsoft.com/office/drawing/2014/main" id="{B4FDB21A-1D2E-89A9-2F40-96656F289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1" y="4044347"/>
            <a:ext cx="3454300" cy="3454300"/>
          </a:xfrm>
          <a:prstGeom prst="rect">
            <a:avLst/>
          </a:prstGeom>
        </p:spPr>
      </p:pic>
      <p:pic>
        <p:nvPicPr>
          <p:cNvPr id="17" name="Picture 16">
            <a:extLst>
              <a:ext uri="{FF2B5EF4-FFF2-40B4-BE49-F238E27FC236}">
                <a16:creationId xmlns:a16="http://schemas.microsoft.com/office/drawing/2014/main" id="{5DE220C0-7060-5D47-2F23-0EA2BB7A4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406" y="4870205"/>
            <a:ext cx="2053222" cy="2053222"/>
          </a:xfrm>
          <a:prstGeom prst="rect">
            <a:avLst/>
          </a:prstGeom>
        </p:spPr>
      </p:pic>
    </p:spTree>
    <p:extLst>
      <p:ext uri="{BB962C8B-B14F-4D97-AF65-F5344CB8AC3E}">
        <p14:creationId xmlns:p14="http://schemas.microsoft.com/office/powerpoint/2010/main" val="401876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0F18-3F90-D8F6-6E4C-63CD9E4EC49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CD1F5F7-E52E-5FD7-A33F-2FB6D960533E}"/>
              </a:ext>
            </a:extLst>
          </p:cNvPr>
          <p:cNvPicPr>
            <a:picLocks noChangeAspect="1"/>
          </p:cNvPicPr>
          <p:nvPr/>
        </p:nvPicPr>
        <p:blipFill>
          <a:blip r:embed="rId3">
            <a:extLst>
              <a:ext uri="{28A0092B-C50C-407E-A947-70E740481C1C}">
                <a14:useLocalDpi xmlns:a14="http://schemas.microsoft.com/office/drawing/2010/main" val="0"/>
              </a:ext>
            </a:extLst>
          </a:blip>
          <a:srcRect l="1784" t="2963"/>
          <a:stretch>
            <a:fillRect/>
          </a:stretch>
        </p:blipFill>
        <p:spPr>
          <a:xfrm>
            <a:off x="6118224" y="15169"/>
            <a:ext cx="5140326" cy="6928239"/>
          </a:xfrm>
          <a:prstGeom prst="rect">
            <a:avLst/>
          </a:prstGeom>
        </p:spPr>
      </p:pic>
      <p:sp>
        <p:nvSpPr>
          <p:cNvPr id="4" name="Rectangle 3">
            <a:extLst>
              <a:ext uri="{FF2B5EF4-FFF2-40B4-BE49-F238E27FC236}">
                <a16:creationId xmlns:a16="http://schemas.microsoft.com/office/drawing/2014/main" id="{1A523B6B-05F4-6311-A121-DE10F228B0F3}"/>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6C9CE-78CE-4F2C-E124-D545CF3DCAEA}"/>
              </a:ext>
            </a:extLst>
          </p:cNvPr>
          <p:cNvSpPr>
            <a:spLocks noGrp="1"/>
          </p:cNvSpPr>
          <p:nvPr>
            <p:ph type="title"/>
          </p:nvPr>
        </p:nvSpPr>
        <p:spPr>
          <a:xfrm>
            <a:off x="476250" y="0"/>
            <a:ext cx="6667500" cy="1325563"/>
          </a:xfrm>
        </p:spPr>
        <p:txBody>
          <a:bodyPr>
            <a:normAutofit/>
          </a:bodyPr>
          <a:lstStyle/>
          <a:p>
            <a:r>
              <a:rPr lang="en-US" sz="4000" b="1" dirty="0"/>
              <a:t>Scenario of Performing Autonomous Light Show</a:t>
            </a:r>
          </a:p>
        </p:txBody>
      </p:sp>
      <p:pic>
        <p:nvPicPr>
          <p:cNvPr id="17" name="Picture 16">
            <a:extLst>
              <a:ext uri="{FF2B5EF4-FFF2-40B4-BE49-F238E27FC236}">
                <a16:creationId xmlns:a16="http://schemas.microsoft.com/office/drawing/2014/main" id="{6CD61C15-ED47-0C97-F292-8217D5D823C1}"/>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6127418" y="-15755"/>
            <a:ext cx="281937" cy="450606"/>
          </a:xfrm>
          <a:prstGeom prst="rect">
            <a:avLst/>
          </a:prstGeom>
        </p:spPr>
      </p:pic>
      <p:pic>
        <p:nvPicPr>
          <p:cNvPr id="19" name="Picture 18">
            <a:extLst>
              <a:ext uri="{FF2B5EF4-FFF2-40B4-BE49-F238E27FC236}">
                <a16:creationId xmlns:a16="http://schemas.microsoft.com/office/drawing/2014/main" id="{D29C6E74-00C6-28E5-8A31-15F1EB10B816}"/>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5400000">
            <a:off x="6107336" y="1740810"/>
            <a:ext cx="316645" cy="513214"/>
          </a:xfrm>
          <a:prstGeom prst="rect">
            <a:avLst/>
          </a:prstGeom>
        </p:spPr>
      </p:pic>
      <p:pic>
        <p:nvPicPr>
          <p:cNvPr id="20" name="Picture 19">
            <a:extLst>
              <a:ext uri="{FF2B5EF4-FFF2-40B4-BE49-F238E27FC236}">
                <a16:creationId xmlns:a16="http://schemas.microsoft.com/office/drawing/2014/main" id="{68354ABE-1CBA-0BBA-18C4-83A3FF0254B2}"/>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10392836" y="6360999"/>
            <a:ext cx="316645" cy="513214"/>
          </a:xfrm>
          <a:prstGeom prst="rect">
            <a:avLst/>
          </a:prstGeom>
        </p:spPr>
      </p:pic>
      <p:pic>
        <p:nvPicPr>
          <p:cNvPr id="21" name="Picture 20">
            <a:extLst>
              <a:ext uri="{FF2B5EF4-FFF2-40B4-BE49-F238E27FC236}">
                <a16:creationId xmlns:a16="http://schemas.microsoft.com/office/drawing/2014/main" id="{0AFDBD09-69DD-B412-5C1B-56154E29B9E3}"/>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11098274" y="5056328"/>
            <a:ext cx="316645" cy="513214"/>
          </a:xfrm>
          <a:prstGeom prst="rect">
            <a:avLst/>
          </a:prstGeom>
        </p:spPr>
      </p:pic>
      <p:sp>
        <p:nvSpPr>
          <p:cNvPr id="3" name="Content Placeholder 2">
            <a:extLst>
              <a:ext uri="{FF2B5EF4-FFF2-40B4-BE49-F238E27FC236}">
                <a16:creationId xmlns:a16="http://schemas.microsoft.com/office/drawing/2014/main" id="{46625207-3078-87C9-7DD9-670FA8317F14}"/>
              </a:ext>
            </a:extLst>
          </p:cNvPr>
          <p:cNvSpPr>
            <a:spLocks noGrp="1"/>
          </p:cNvSpPr>
          <p:nvPr>
            <p:ph idx="1"/>
          </p:nvPr>
        </p:nvSpPr>
        <p:spPr>
          <a:xfrm>
            <a:off x="476250" y="1553740"/>
            <a:ext cx="5377795" cy="3459694"/>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autonomous light show starts with planning, preparing and programming the drones, followed by take-off and flying into formation. During the show, the drones perform synchronized movements and light patterns while being monitored. If needed, operators can take manual control for safety. After the show, the drones return and land in the designated zone.</a:t>
            </a:r>
          </a:p>
        </p:txBody>
      </p:sp>
      <p:sp>
        <p:nvSpPr>
          <p:cNvPr id="5" name="Rectangle 4">
            <a:extLst>
              <a:ext uri="{FF2B5EF4-FFF2-40B4-BE49-F238E27FC236}">
                <a16:creationId xmlns:a16="http://schemas.microsoft.com/office/drawing/2014/main" id="{4245E3B6-C4C5-13A8-4499-A88E43909BB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8360B0-413D-39AD-13A3-6509ECDEBFA5}"/>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7">
            <a:extLst>
              <a:ext uri="{FF2B5EF4-FFF2-40B4-BE49-F238E27FC236}">
                <a16:creationId xmlns:a16="http://schemas.microsoft.com/office/drawing/2014/main" id="{A2994B4E-B4BC-BA68-32DC-A89940ED1D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10</a:t>
            </a:fld>
            <a:endParaRPr lang="en-US"/>
          </a:p>
        </p:txBody>
      </p:sp>
    </p:spTree>
    <p:extLst>
      <p:ext uri="{BB962C8B-B14F-4D97-AF65-F5344CB8AC3E}">
        <p14:creationId xmlns:p14="http://schemas.microsoft.com/office/powerpoint/2010/main" val="16871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F2846-B6F8-0578-4544-90499F326BF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E1D0FF-CFE8-AE59-FDFD-BEC36AE1E370}"/>
              </a:ext>
            </a:extLst>
          </p:cNvPr>
          <p:cNvSpPr/>
          <p:nvPr/>
        </p:nvSpPr>
        <p:spPr>
          <a:xfrm>
            <a:off x="476250" y="68579"/>
            <a:ext cx="5377794" cy="1145366"/>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A15540-7B6D-EDBD-6619-AA3B71C98613}"/>
              </a:ext>
            </a:extLst>
          </p:cNvPr>
          <p:cNvPicPr>
            <a:picLocks noChangeAspect="1"/>
          </p:cNvPicPr>
          <p:nvPr/>
        </p:nvPicPr>
        <p:blipFill>
          <a:blip r:embed="rId3">
            <a:extLst>
              <a:ext uri="{28A0092B-C50C-407E-A947-70E740481C1C}">
                <a14:useLocalDpi xmlns:a14="http://schemas.microsoft.com/office/drawing/2010/main" val="0"/>
              </a:ext>
            </a:extLst>
          </a:blip>
          <a:srcRect l="1834" t="1904" b="1779"/>
          <a:stretch>
            <a:fillRect/>
          </a:stretch>
        </p:blipFill>
        <p:spPr>
          <a:xfrm>
            <a:off x="5892800" y="0"/>
            <a:ext cx="5434700" cy="6858000"/>
          </a:xfrm>
          <a:prstGeom prst="rect">
            <a:avLst/>
          </a:prstGeom>
        </p:spPr>
      </p:pic>
      <p:sp>
        <p:nvSpPr>
          <p:cNvPr id="2" name="Title 1">
            <a:extLst>
              <a:ext uri="{FF2B5EF4-FFF2-40B4-BE49-F238E27FC236}">
                <a16:creationId xmlns:a16="http://schemas.microsoft.com/office/drawing/2014/main" id="{725CFA56-C385-2B2A-83B3-A5BA52F33282}"/>
              </a:ext>
            </a:extLst>
          </p:cNvPr>
          <p:cNvSpPr>
            <a:spLocks noGrp="1"/>
          </p:cNvSpPr>
          <p:nvPr>
            <p:ph type="title"/>
          </p:nvPr>
        </p:nvSpPr>
        <p:spPr>
          <a:xfrm>
            <a:off x="476250" y="0"/>
            <a:ext cx="5154355" cy="1325563"/>
          </a:xfrm>
        </p:spPr>
        <p:txBody>
          <a:bodyPr>
            <a:normAutofit/>
          </a:bodyPr>
          <a:lstStyle/>
          <a:p>
            <a:r>
              <a:rPr lang="en-US" sz="4000" b="1" dirty="0"/>
              <a:t>Scenario of Maintenance Procedure</a:t>
            </a:r>
          </a:p>
        </p:txBody>
      </p:sp>
      <p:pic>
        <p:nvPicPr>
          <p:cNvPr id="12" name="Picture 11">
            <a:extLst>
              <a:ext uri="{FF2B5EF4-FFF2-40B4-BE49-F238E27FC236}">
                <a16:creationId xmlns:a16="http://schemas.microsoft.com/office/drawing/2014/main" id="{3D818BE7-28D0-E88E-A2C2-1F8E6C3361A6}"/>
              </a:ext>
            </a:extLst>
          </p:cNvPr>
          <p:cNvPicPr>
            <a:picLocks noChangeAspect="1"/>
          </p:cNvPicPr>
          <p:nvPr/>
        </p:nvPicPr>
        <p:blipFill>
          <a:blip r:embed="rId4">
            <a:extLst>
              <a:ext uri="{28A0092B-C50C-407E-A947-70E740481C1C}">
                <a14:useLocalDpi xmlns:a14="http://schemas.microsoft.com/office/drawing/2010/main" val="0"/>
              </a:ext>
            </a:extLst>
          </a:blip>
          <a:srcRect l="37719" t="43806" r="58428" b="46063"/>
          <a:stretch>
            <a:fillRect/>
          </a:stretch>
        </p:blipFill>
        <p:spPr>
          <a:xfrm rot="16200000">
            <a:off x="7117540" y="37852"/>
            <a:ext cx="297411" cy="439684"/>
          </a:xfrm>
          <a:prstGeom prst="rect">
            <a:avLst/>
          </a:prstGeom>
        </p:spPr>
      </p:pic>
      <p:pic>
        <p:nvPicPr>
          <p:cNvPr id="13" name="Picture 12">
            <a:extLst>
              <a:ext uri="{FF2B5EF4-FFF2-40B4-BE49-F238E27FC236}">
                <a16:creationId xmlns:a16="http://schemas.microsoft.com/office/drawing/2014/main" id="{CA79B647-CF83-6AE0-4923-D83798C2A7B5}"/>
              </a:ext>
            </a:extLst>
          </p:cNvPr>
          <p:cNvPicPr>
            <a:picLocks noChangeAspect="1"/>
          </p:cNvPicPr>
          <p:nvPr/>
        </p:nvPicPr>
        <p:blipFill>
          <a:blip r:embed="rId5">
            <a:extLst>
              <a:ext uri="{28A0092B-C50C-407E-A947-70E740481C1C}">
                <a14:useLocalDpi xmlns:a14="http://schemas.microsoft.com/office/drawing/2010/main" val="0"/>
              </a:ext>
            </a:extLst>
          </a:blip>
          <a:srcRect l="32708" t="52685" r="64643" b="39678"/>
          <a:stretch>
            <a:fillRect/>
          </a:stretch>
        </p:blipFill>
        <p:spPr>
          <a:xfrm rot="16200000">
            <a:off x="9298894" y="6319765"/>
            <a:ext cx="342900" cy="555768"/>
          </a:xfrm>
          <a:prstGeom prst="rect">
            <a:avLst/>
          </a:prstGeom>
        </p:spPr>
      </p:pic>
      <p:sp>
        <p:nvSpPr>
          <p:cNvPr id="3" name="Content Placeholder 2">
            <a:extLst>
              <a:ext uri="{FF2B5EF4-FFF2-40B4-BE49-F238E27FC236}">
                <a16:creationId xmlns:a16="http://schemas.microsoft.com/office/drawing/2014/main" id="{8E2E7C48-9DBD-398C-2BA0-CB7EF2BF499B}"/>
              </a:ext>
            </a:extLst>
          </p:cNvPr>
          <p:cNvSpPr>
            <a:spLocks noGrp="1"/>
          </p:cNvSpPr>
          <p:nvPr>
            <p:ph idx="1"/>
          </p:nvPr>
        </p:nvSpPr>
        <p:spPr>
          <a:xfrm>
            <a:off x="476250" y="1553740"/>
            <a:ext cx="5377795" cy="317591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maintenance process begins with scheduling and inspecting the drones before and after a show. Each drone is diagnosed for faults, and if issues are found, software is repaired or hardware is replaced. The repaired drones are then tested, approved for future use, and their maintenance status is documented for traceability.</a:t>
            </a:r>
          </a:p>
        </p:txBody>
      </p:sp>
      <p:sp>
        <p:nvSpPr>
          <p:cNvPr id="7" name="Rectangle 6">
            <a:extLst>
              <a:ext uri="{FF2B5EF4-FFF2-40B4-BE49-F238E27FC236}">
                <a16:creationId xmlns:a16="http://schemas.microsoft.com/office/drawing/2014/main" id="{759A2053-B488-4CA6-30C1-8DAAEE7BA55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8C0C07-F671-769D-FA05-CE3BBA7739A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ED613F69-D3A8-B563-2EE4-872421808F2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11</a:t>
            </a:fld>
            <a:endParaRPr lang="en-US"/>
          </a:p>
        </p:txBody>
      </p:sp>
    </p:spTree>
    <p:extLst>
      <p:ext uri="{BB962C8B-B14F-4D97-AF65-F5344CB8AC3E}">
        <p14:creationId xmlns:p14="http://schemas.microsoft.com/office/powerpoint/2010/main" val="214544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FC6E6-2946-F244-441F-2882CCFD4F7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E1D7412-D8CB-E96F-0618-E2BA890E06E0}"/>
              </a:ext>
            </a:extLst>
          </p:cNvPr>
          <p:cNvSpPr/>
          <p:nvPr/>
        </p:nvSpPr>
        <p:spPr>
          <a:xfrm>
            <a:off x="476250" y="299794"/>
            <a:ext cx="363855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C2A91-4ACF-BFDA-73F9-0387D3E3A0AB}"/>
              </a:ext>
            </a:extLst>
          </p:cNvPr>
          <p:cNvSpPr>
            <a:spLocks noGrp="1"/>
          </p:cNvSpPr>
          <p:nvPr>
            <p:ph type="title"/>
          </p:nvPr>
        </p:nvSpPr>
        <p:spPr>
          <a:xfrm>
            <a:off x="476250" y="-78378"/>
            <a:ext cx="11239500" cy="1325563"/>
          </a:xfrm>
        </p:spPr>
        <p:txBody>
          <a:bodyPr>
            <a:normAutofit/>
          </a:bodyPr>
          <a:lstStyle/>
          <a:p>
            <a:r>
              <a:rPr lang="en-US" sz="4000" b="1" dirty="0"/>
              <a:t>Requirements</a:t>
            </a:r>
          </a:p>
        </p:txBody>
      </p:sp>
      <p:sp>
        <p:nvSpPr>
          <p:cNvPr id="3" name="Content Placeholder 2">
            <a:extLst>
              <a:ext uri="{FF2B5EF4-FFF2-40B4-BE49-F238E27FC236}">
                <a16:creationId xmlns:a16="http://schemas.microsoft.com/office/drawing/2014/main" id="{4C39B877-28CB-A2F8-8FC6-9544E43D1EBD}"/>
              </a:ext>
            </a:extLst>
          </p:cNvPr>
          <p:cNvSpPr>
            <a:spLocks noGrp="1"/>
          </p:cNvSpPr>
          <p:nvPr>
            <p:ph idx="1"/>
          </p:nvPr>
        </p:nvSpPr>
        <p:spPr>
          <a:xfrm>
            <a:off x="476250" y="1005100"/>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Stakeholder needs are refined into clear requirements that the Drone Light Show System must satisfy. Each stakeholder requirement is mapped to one or more system requirements, ensuring traceability from needs to requirements.</a:t>
            </a:r>
          </a:p>
        </p:txBody>
      </p:sp>
      <p:pic>
        <p:nvPicPr>
          <p:cNvPr id="5" name="Picture 4">
            <a:extLst>
              <a:ext uri="{FF2B5EF4-FFF2-40B4-BE49-F238E27FC236}">
                <a16:creationId xmlns:a16="http://schemas.microsoft.com/office/drawing/2014/main" id="{A973756C-98DF-DD7B-3A18-E9312675F73A}"/>
              </a:ext>
            </a:extLst>
          </p:cNvPr>
          <p:cNvPicPr>
            <a:picLocks noChangeAspect="1"/>
          </p:cNvPicPr>
          <p:nvPr/>
        </p:nvPicPr>
        <p:blipFill>
          <a:blip r:embed="rId2">
            <a:extLst>
              <a:ext uri="{28A0092B-C50C-407E-A947-70E740481C1C}">
                <a14:useLocalDpi xmlns:a14="http://schemas.microsoft.com/office/drawing/2010/main" val="0"/>
              </a:ext>
            </a:extLst>
          </a:blip>
          <a:srcRect l="10125" t="5349" r="53228" b="47754"/>
          <a:stretch>
            <a:fillRect/>
          </a:stretch>
        </p:blipFill>
        <p:spPr>
          <a:xfrm>
            <a:off x="-124285" y="2088055"/>
            <a:ext cx="6243145" cy="3557298"/>
          </a:xfrm>
          <a:prstGeom prst="rect">
            <a:avLst/>
          </a:prstGeom>
        </p:spPr>
      </p:pic>
      <p:pic>
        <p:nvPicPr>
          <p:cNvPr id="14" name="Picture 13">
            <a:extLst>
              <a:ext uri="{FF2B5EF4-FFF2-40B4-BE49-F238E27FC236}">
                <a16:creationId xmlns:a16="http://schemas.microsoft.com/office/drawing/2014/main" id="{26FAD715-FA2C-FE24-AE86-E1F4ACBE6302}"/>
              </a:ext>
            </a:extLst>
          </p:cNvPr>
          <p:cNvPicPr>
            <a:picLocks noChangeAspect="1"/>
          </p:cNvPicPr>
          <p:nvPr/>
        </p:nvPicPr>
        <p:blipFill>
          <a:blip r:embed="rId2">
            <a:extLst>
              <a:ext uri="{28A0092B-C50C-407E-A947-70E740481C1C}">
                <a14:useLocalDpi xmlns:a14="http://schemas.microsoft.com/office/drawing/2010/main" val="0"/>
              </a:ext>
            </a:extLst>
          </a:blip>
          <a:srcRect l="46484" t="4222" r="36489" b="48881"/>
          <a:stretch>
            <a:fillRect/>
          </a:stretch>
        </p:blipFill>
        <p:spPr>
          <a:xfrm>
            <a:off x="4925060" y="3171010"/>
            <a:ext cx="2900855" cy="3557298"/>
          </a:xfrm>
          <a:custGeom>
            <a:avLst/>
            <a:gdLst>
              <a:gd name="connsiteX0" fmla="*/ 0 w 2900855"/>
              <a:gd name="connsiteY0" fmla="*/ 0 h 3557298"/>
              <a:gd name="connsiteX1" fmla="*/ 2900855 w 2900855"/>
              <a:gd name="connsiteY1" fmla="*/ 0 h 3557298"/>
              <a:gd name="connsiteX2" fmla="*/ 2900855 w 2900855"/>
              <a:gd name="connsiteY2" fmla="*/ 3557298 h 3557298"/>
              <a:gd name="connsiteX3" fmla="*/ 0 w 2900855"/>
              <a:gd name="connsiteY3" fmla="*/ 3557298 h 3557298"/>
              <a:gd name="connsiteX4" fmla="*/ 0 w 2900855"/>
              <a:gd name="connsiteY4" fmla="*/ 1053256 h 3557298"/>
              <a:gd name="connsiteX5" fmla="*/ 83820 w 2900855"/>
              <a:gd name="connsiteY5" fmla="*/ 1053256 h 3557298"/>
              <a:gd name="connsiteX6" fmla="*/ 83820 w 2900855"/>
              <a:gd name="connsiteY6" fmla="*/ 138856 h 3557298"/>
              <a:gd name="connsiteX7" fmla="*/ 0 w 2900855"/>
              <a:gd name="connsiteY7" fmla="*/ 138856 h 35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0855" h="3557298">
                <a:moveTo>
                  <a:pt x="0" y="0"/>
                </a:moveTo>
                <a:lnTo>
                  <a:pt x="2900855" y="0"/>
                </a:lnTo>
                <a:lnTo>
                  <a:pt x="2900855" y="3557298"/>
                </a:lnTo>
                <a:lnTo>
                  <a:pt x="0" y="3557298"/>
                </a:lnTo>
                <a:lnTo>
                  <a:pt x="0" y="1053256"/>
                </a:lnTo>
                <a:lnTo>
                  <a:pt x="83820" y="1053256"/>
                </a:lnTo>
                <a:lnTo>
                  <a:pt x="83820" y="138856"/>
                </a:lnTo>
                <a:lnTo>
                  <a:pt x="0" y="138856"/>
                </a:lnTo>
                <a:close/>
              </a:path>
            </a:pathLst>
          </a:custGeom>
        </p:spPr>
      </p:pic>
      <p:pic>
        <p:nvPicPr>
          <p:cNvPr id="12" name="Picture 11">
            <a:extLst>
              <a:ext uri="{FF2B5EF4-FFF2-40B4-BE49-F238E27FC236}">
                <a16:creationId xmlns:a16="http://schemas.microsoft.com/office/drawing/2014/main" id="{4C9ACF04-DACD-6606-FB2E-D5546A48C9FA}"/>
              </a:ext>
            </a:extLst>
          </p:cNvPr>
          <p:cNvPicPr>
            <a:picLocks noChangeAspect="1"/>
          </p:cNvPicPr>
          <p:nvPr/>
        </p:nvPicPr>
        <p:blipFill>
          <a:blip r:embed="rId2">
            <a:extLst>
              <a:ext uri="{28A0092B-C50C-407E-A947-70E740481C1C}">
                <a14:useLocalDpi xmlns:a14="http://schemas.microsoft.com/office/drawing/2010/main" val="0"/>
              </a:ext>
            </a:extLst>
          </a:blip>
          <a:srcRect l="64097" t="6926" r="2866" b="47972"/>
          <a:stretch>
            <a:fillRect/>
          </a:stretch>
        </p:blipFill>
        <p:spPr>
          <a:xfrm>
            <a:off x="6672755" y="2156145"/>
            <a:ext cx="5628289" cy="3421117"/>
          </a:xfrm>
          <a:custGeom>
            <a:avLst/>
            <a:gdLst>
              <a:gd name="connsiteX0" fmla="*/ 0 w 5628289"/>
              <a:gd name="connsiteY0" fmla="*/ 0 h 3421117"/>
              <a:gd name="connsiteX1" fmla="*/ 5628289 w 5628289"/>
              <a:gd name="connsiteY1" fmla="*/ 0 h 3421117"/>
              <a:gd name="connsiteX2" fmla="*/ 5628289 w 5628289"/>
              <a:gd name="connsiteY2" fmla="*/ 3421117 h 3421117"/>
              <a:gd name="connsiteX3" fmla="*/ 1483010 w 5628289"/>
              <a:gd name="connsiteY3" fmla="*/ 3421117 h 3421117"/>
              <a:gd name="connsiteX4" fmla="*/ 1483010 w 5628289"/>
              <a:gd name="connsiteY4" fmla="*/ 2163905 h 3421117"/>
              <a:gd name="connsiteX5" fmla="*/ 1061545 w 5628289"/>
              <a:gd name="connsiteY5" fmla="*/ 2163905 h 3421117"/>
              <a:gd name="connsiteX6" fmla="*/ 1061545 w 5628289"/>
              <a:gd name="connsiteY6" fmla="*/ 929465 h 3421117"/>
              <a:gd name="connsiteX7" fmla="*/ 954865 w 5628289"/>
              <a:gd name="connsiteY7" fmla="*/ 929465 h 3421117"/>
              <a:gd name="connsiteX8" fmla="*/ 954865 w 5628289"/>
              <a:gd name="connsiteY8" fmla="*/ 914225 h 3421117"/>
              <a:gd name="connsiteX9" fmla="*/ 0 w 5628289"/>
              <a:gd name="connsiteY9" fmla="*/ 914225 h 34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8289" h="3421117">
                <a:moveTo>
                  <a:pt x="0" y="0"/>
                </a:moveTo>
                <a:lnTo>
                  <a:pt x="5628289" y="0"/>
                </a:lnTo>
                <a:lnTo>
                  <a:pt x="5628289" y="3421117"/>
                </a:lnTo>
                <a:lnTo>
                  <a:pt x="1483010" y="3421117"/>
                </a:lnTo>
                <a:lnTo>
                  <a:pt x="1483010" y="2163905"/>
                </a:lnTo>
                <a:lnTo>
                  <a:pt x="1061545" y="2163905"/>
                </a:lnTo>
                <a:lnTo>
                  <a:pt x="1061545" y="929465"/>
                </a:lnTo>
                <a:lnTo>
                  <a:pt x="954865" y="929465"/>
                </a:lnTo>
                <a:lnTo>
                  <a:pt x="954865" y="914225"/>
                </a:lnTo>
                <a:lnTo>
                  <a:pt x="0" y="914225"/>
                </a:lnTo>
                <a:close/>
              </a:path>
            </a:pathLst>
          </a:custGeom>
        </p:spPr>
      </p:pic>
      <p:sp>
        <p:nvSpPr>
          <p:cNvPr id="16" name="Rectangle 15">
            <a:extLst>
              <a:ext uri="{FF2B5EF4-FFF2-40B4-BE49-F238E27FC236}">
                <a16:creationId xmlns:a16="http://schemas.microsoft.com/office/drawing/2014/main" id="{EC77AD51-6D44-FCFB-74A4-3F6E0B9F13CF}"/>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67D1B4-237E-88B8-917C-7B7304F77C3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12AB325C-F4A7-C568-6675-CF196650994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12</a:t>
            </a:fld>
            <a:endParaRPr lang="en-US"/>
          </a:p>
        </p:txBody>
      </p:sp>
    </p:spTree>
    <p:extLst>
      <p:ext uri="{BB962C8B-B14F-4D97-AF65-F5344CB8AC3E}">
        <p14:creationId xmlns:p14="http://schemas.microsoft.com/office/powerpoint/2010/main" val="114281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A105-8753-1B51-0097-09FA26684F3B}"/>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4D5DEE9-4242-4A69-DD6E-88D956DA6E98}"/>
              </a:ext>
            </a:extLst>
          </p:cNvPr>
          <p:cNvSpPr/>
          <p:nvPr/>
        </p:nvSpPr>
        <p:spPr>
          <a:xfrm>
            <a:off x="476250" y="299794"/>
            <a:ext cx="33863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51EBAD-7D04-2A11-FD53-86AB5E5A146D}"/>
              </a:ext>
            </a:extLst>
          </p:cNvPr>
          <p:cNvPicPr>
            <a:picLocks noChangeAspect="1"/>
          </p:cNvPicPr>
          <p:nvPr/>
        </p:nvPicPr>
        <p:blipFill>
          <a:blip r:embed="rId3">
            <a:extLst>
              <a:ext uri="{28A0092B-C50C-407E-A947-70E740481C1C}">
                <a14:useLocalDpi xmlns:a14="http://schemas.microsoft.com/office/drawing/2010/main" val="0"/>
              </a:ext>
            </a:extLst>
          </a:blip>
          <a:srcRect l="2123" t="53948" r="27632" b="2305"/>
          <a:stretch>
            <a:fillRect/>
          </a:stretch>
        </p:blipFill>
        <p:spPr>
          <a:xfrm>
            <a:off x="136979" y="1108039"/>
            <a:ext cx="11918042" cy="3304793"/>
          </a:xfrm>
          <a:custGeom>
            <a:avLst/>
            <a:gdLst>
              <a:gd name="connsiteX0" fmla="*/ 0 w 11918042"/>
              <a:gd name="connsiteY0" fmla="*/ 0 h 3304793"/>
              <a:gd name="connsiteX1" fmla="*/ 11918042 w 11918042"/>
              <a:gd name="connsiteY1" fmla="*/ 0 h 3304793"/>
              <a:gd name="connsiteX2" fmla="*/ 11918042 w 11918042"/>
              <a:gd name="connsiteY2" fmla="*/ 2206661 h 3304793"/>
              <a:gd name="connsiteX3" fmla="*/ 11772900 w 11918042"/>
              <a:gd name="connsiteY3" fmla="*/ 2206661 h 3304793"/>
              <a:gd name="connsiteX4" fmla="*/ 11772900 w 11918042"/>
              <a:gd name="connsiteY4" fmla="*/ 2625761 h 3304793"/>
              <a:gd name="connsiteX5" fmla="*/ 11918042 w 11918042"/>
              <a:gd name="connsiteY5" fmla="*/ 2625761 h 3304793"/>
              <a:gd name="connsiteX6" fmla="*/ 11918042 w 11918042"/>
              <a:gd name="connsiteY6" fmla="*/ 2794782 h 3304793"/>
              <a:gd name="connsiteX7" fmla="*/ 11460167 w 11918042"/>
              <a:gd name="connsiteY7" fmla="*/ 2794782 h 3304793"/>
              <a:gd name="connsiteX8" fmla="*/ 11460167 w 11918042"/>
              <a:gd name="connsiteY8" fmla="*/ 3236738 h 3304793"/>
              <a:gd name="connsiteX9" fmla="*/ 11918042 w 11918042"/>
              <a:gd name="connsiteY9" fmla="*/ 3236738 h 3304793"/>
              <a:gd name="connsiteX10" fmla="*/ 11918042 w 11918042"/>
              <a:gd name="connsiteY10" fmla="*/ 3304793 h 3304793"/>
              <a:gd name="connsiteX11" fmla="*/ 0 w 11918042"/>
              <a:gd name="connsiteY11"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18042" h="3304793">
                <a:moveTo>
                  <a:pt x="0" y="0"/>
                </a:moveTo>
                <a:lnTo>
                  <a:pt x="11918042" y="0"/>
                </a:lnTo>
                <a:lnTo>
                  <a:pt x="11918042" y="2206661"/>
                </a:lnTo>
                <a:lnTo>
                  <a:pt x="11772900" y="2206661"/>
                </a:lnTo>
                <a:lnTo>
                  <a:pt x="11772900" y="2625761"/>
                </a:lnTo>
                <a:lnTo>
                  <a:pt x="11918042" y="2625761"/>
                </a:lnTo>
                <a:lnTo>
                  <a:pt x="11918042" y="2794782"/>
                </a:lnTo>
                <a:lnTo>
                  <a:pt x="11460167" y="2794782"/>
                </a:lnTo>
                <a:lnTo>
                  <a:pt x="11460167" y="3236738"/>
                </a:lnTo>
                <a:lnTo>
                  <a:pt x="11918042" y="3236738"/>
                </a:lnTo>
                <a:lnTo>
                  <a:pt x="11918042" y="3304793"/>
                </a:lnTo>
                <a:lnTo>
                  <a:pt x="0" y="3304793"/>
                </a:lnTo>
                <a:close/>
              </a:path>
            </a:pathLst>
          </a:custGeom>
        </p:spPr>
      </p:pic>
      <p:sp>
        <p:nvSpPr>
          <p:cNvPr id="2" name="Title 1">
            <a:extLst>
              <a:ext uri="{FF2B5EF4-FFF2-40B4-BE49-F238E27FC236}">
                <a16:creationId xmlns:a16="http://schemas.microsoft.com/office/drawing/2014/main" id="{E876E647-94B8-D748-A18C-0D39BB8862C8}"/>
              </a:ext>
            </a:extLst>
          </p:cNvPr>
          <p:cNvSpPr>
            <a:spLocks noGrp="1"/>
          </p:cNvSpPr>
          <p:nvPr>
            <p:ph type="title"/>
          </p:nvPr>
        </p:nvSpPr>
        <p:spPr>
          <a:xfrm>
            <a:off x="476250" y="-78378"/>
            <a:ext cx="11106150" cy="1325563"/>
          </a:xfrm>
        </p:spPr>
        <p:txBody>
          <a:bodyPr>
            <a:normAutofit/>
          </a:bodyPr>
          <a:lstStyle/>
          <a:p>
            <a:r>
              <a:rPr lang="en-US" sz="4000" b="1" dirty="0"/>
              <a:t>Requirements</a:t>
            </a:r>
          </a:p>
        </p:txBody>
      </p:sp>
      <p:pic>
        <p:nvPicPr>
          <p:cNvPr id="8" name="Picture 7">
            <a:extLst>
              <a:ext uri="{FF2B5EF4-FFF2-40B4-BE49-F238E27FC236}">
                <a16:creationId xmlns:a16="http://schemas.microsoft.com/office/drawing/2014/main" id="{028B6E7A-DF91-452C-232C-323DF4B63A93}"/>
              </a:ext>
            </a:extLst>
          </p:cNvPr>
          <p:cNvPicPr>
            <a:picLocks noChangeAspect="1"/>
          </p:cNvPicPr>
          <p:nvPr/>
        </p:nvPicPr>
        <p:blipFill>
          <a:blip r:embed="rId4">
            <a:extLst>
              <a:ext uri="{28A0092B-C50C-407E-A947-70E740481C1C}">
                <a14:useLocalDpi xmlns:a14="http://schemas.microsoft.com/office/drawing/2010/main" val="0"/>
              </a:ext>
            </a:extLst>
          </a:blip>
          <a:srcRect l="72283" t="54086" r="9671" b="2345"/>
          <a:stretch>
            <a:fillRect/>
          </a:stretch>
        </p:blipFill>
        <p:spPr>
          <a:xfrm>
            <a:off x="5257078" y="3203539"/>
            <a:ext cx="3074277" cy="3304793"/>
          </a:xfrm>
          <a:custGeom>
            <a:avLst/>
            <a:gdLst>
              <a:gd name="connsiteX0" fmla="*/ 0 w 3074277"/>
              <a:gd name="connsiteY0" fmla="*/ 0 h 3304793"/>
              <a:gd name="connsiteX1" fmla="*/ 2937510 w 3074277"/>
              <a:gd name="connsiteY1" fmla="*/ 0 h 3304793"/>
              <a:gd name="connsiteX2" fmla="*/ 2937510 w 3074277"/>
              <a:gd name="connsiteY2" fmla="*/ 2236149 h 3304793"/>
              <a:gd name="connsiteX3" fmla="*/ 3074277 w 3074277"/>
              <a:gd name="connsiteY3" fmla="*/ 2236149 h 3304793"/>
              <a:gd name="connsiteX4" fmla="*/ 3074277 w 3074277"/>
              <a:gd name="connsiteY4" fmla="*/ 3304793 h 3304793"/>
              <a:gd name="connsiteX5" fmla="*/ 0 w 3074277"/>
              <a:gd name="connsiteY5" fmla="*/ 3304793 h 33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4277" h="3304793">
                <a:moveTo>
                  <a:pt x="0" y="0"/>
                </a:moveTo>
                <a:lnTo>
                  <a:pt x="2937510" y="0"/>
                </a:lnTo>
                <a:lnTo>
                  <a:pt x="2937510" y="2236149"/>
                </a:lnTo>
                <a:lnTo>
                  <a:pt x="3074277" y="2236149"/>
                </a:lnTo>
                <a:lnTo>
                  <a:pt x="3074277" y="3304793"/>
                </a:lnTo>
                <a:lnTo>
                  <a:pt x="0" y="3304793"/>
                </a:lnTo>
                <a:close/>
              </a:path>
            </a:pathLst>
          </a:custGeom>
        </p:spPr>
      </p:pic>
      <p:sp>
        <p:nvSpPr>
          <p:cNvPr id="18" name="Rectangle 17">
            <a:extLst>
              <a:ext uri="{FF2B5EF4-FFF2-40B4-BE49-F238E27FC236}">
                <a16:creationId xmlns:a16="http://schemas.microsoft.com/office/drawing/2014/main" id="{6C21F0EA-05D2-2D1D-B127-D12F6699ACB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3D6F0E-DBB0-C343-31DF-14C1D710082C}"/>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7">
            <a:extLst>
              <a:ext uri="{FF2B5EF4-FFF2-40B4-BE49-F238E27FC236}">
                <a16:creationId xmlns:a16="http://schemas.microsoft.com/office/drawing/2014/main" id="{C9727DD9-76B4-0000-476C-390D4DE01AD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13</a:t>
            </a:fld>
            <a:endParaRPr lang="en-US"/>
          </a:p>
        </p:txBody>
      </p:sp>
    </p:spTree>
    <p:extLst>
      <p:ext uri="{BB962C8B-B14F-4D97-AF65-F5344CB8AC3E}">
        <p14:creationId xmlns:p14="http://schemas.microsoft.com/office/powerpoint/2010/main" val="4300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CCE21-2D2D-DC60-942B-9F665DE198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99D4FE-D163-643A-D0D6-A880B6858A4A}"/>
              </a:ext>
            </a:extLst>
          </p:cNvPr>
          <p:cNvSpPr/>
          <p:nvPr/>
        </p:nvSpPr>
        <p:spPr>
          <a:xfrm>
            <a:off x="476250" y="299794"/>
            <a:ext cx="783217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AC1478B2-9ABD-3896-2061-FD4F3414891E}"/>
              </a:ext>
            </a:extLst>
          </p:cNvPr>
          <p:cNvGraphicFramePr>
            <a:graphicFrameLocks noGrp="1"/>
          </p:cNvGraphicFramePr>
          <p:nvPr>
            <p:extLst>
              <p:ext uri="{D42A27DB-BD31-4B8C-83A1-F6EECF244321}">
                <p14:modId xmlns:p14="http://schemas.microsoft.com/office/powerpoint/2010/main" val="3761984650"/>
              </p:ext>
            </p:extLst>
          </p:nvPr>
        </p:nvGraphicFramePr>
        <p:xfrm>
          <a:off x="476250" y="220127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graphicFrame>
        <p:nvGraphicFramePr>
          <p:cNvPr id="4" name="Table 3">
            <a:extLst>
              <a:ext uri="{FF2B5EF4-FFF2-40B4-BE49-F238E27FC236}">
                <a16:creationId xmlns:a16="http://schemas.microsoft.com/office/drawing/2014/main" id="{7FC79DF9-BFDB-85E1-2C6C-ACB99CAD74A5}"/>
              </a:ext>
            </a:extLst>
          </p:cNvPr>
          <p:cNvGraphicFramePr>
            <a:graphicFrameLocks noGrp="1"/>
          </p:cNvGraphicFramePr>
          <p:nvPr>
            <p:extLst>
              <p:ext uri="{D42A27DB-BD31-4B8C-83A1-F6EECF244321}">
                <p14:modId xmlns:p14="http://schemas.microsoft.com/office/powerpoint/2010/main" val="2834978778"/>
              </p:ext>
            </p:extLst>
          </p:nvPr>
        </p:nvGraphicFramePr>
        <p:xfrm>
          <a:off x="476250" y="2201272"/>
          <a:ext cx="11106150" cy="4110125"/>
        </p:xfrm>
        <a:graphic>
          <a:graphicData uri="http://schemas.openxmlformats.org/drawingml/2006/table">
            <a:tbl>
              <a:tblPr firstRow="1" bandRow="1">
                <a:tableStyleId>{1FECB4D8-DB02-4DC6-A0A2-4F2EBAE1DC90}</a:tableStyleId>
              </a:tblPr>
              <a:tblGrid>
                <a:gridCol w="3135630">
                  <a:extLst>
                    <a:ext uri="{9D8B030D-6E8A-4147-A177-3AD203B41FA5}">
                      <a16:colId xmlns:a16="http://schemas.microsoft.com/office/drawing/2014/main" val="2293226580"/>
                    </a:ext>
                  </a:extLst>
                </a:gridCol>
                <a:gridCol w="4373880">
                  <a:extLst>
                    <a:ext uri="{9D8B030D-6E8A-4147-A177-3AD203B41FA5}">
                      <a16:colId xmlns:a16="http://schemas.microsoft.com/office/drawing/2014/main" val="2940535462"/>
                    </a:ext>
                  </a:extLst>
                </a:gridCol>
                <a:gridCol w="3596640">
                  <a:extLst>
                    <a:ext uri="{9D8B030D-6E8A-4147-A177-3AD203B41FA5}">
                      <a16:colId xmlns:a16="http://schemas.microsoft.com/office/drawing/2014/main" val="3196785708"/>
                    </a:ext>
                  </a:extLst>
                </a:gridCol>
              </a:tblGrid>
              <a:tr h="402287">
                <a:tc>
                  <a:txBody>
                    <a:bodyPr/>
                    <a:lstStyle/>
                    <a:p>
                      <a:pPr algn="ctr"/>
                      <a:r>
                        <a:rPr lang="en-US" sz="2000" dirty="0">
                          <a:effectLst/>
                          <a:latin typeface="+mn-lt"/>
                          <a:cs typeface="Arial" panose="020B0604020202020204" pitchFamily="34" charset="0"/>
                        </a:rPr>
                        <a:t>Categories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rPr>
                        <a:t>System Requirements</a:t>
                      </a:r>
                      <a:endParaRPr lang="en-US" sz="20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latin typeface="+mn-lt"/>
                          <a:cs typeface="Arial" panose="020B0604020202020204" pitchFamily="34" charset="0"/>
                        </a:rPr>
                        <a:t>Functional or Non-Functional</a:t>
                      </a: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371342">
                <a:tc rowSpan="3">
                  <a:txBody>
                    <a:bodyPr/>
                    <a:lstStyle/>
                    <a:p>
                      <a:r>
                        <a:rPr lang="en-US" sz="1800" dirty="0">
                          <a:effectLst/>
                          <a:latin typeface="+mn-lt"/>
                        </a:rPr>
                        <a:t>Performance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01&gt; Synchronized Light Pattern Timing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10&gt; Drone Flight Time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2686147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08&gt; Autonomous Show Execution</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128816917"/>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Accuracy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02&gt; Drone Formation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r>
                        <a:rPr lang="en-US" sz="1800" dirty="0">
                          <a:effectLst/>
                          <a:latin typeface="+mn-lt"/>
                          <a:cs typeface="Arial" panose="020B0604020202020204" pitchFamily="34" charset="0"/>
                        </a:rPr>
                        <a:t>Non-Functional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856205461"/>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06&gt; Show Duration Accuracy</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492925692"/>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Maintainability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04&gt; Pre-Flight Diagnostics</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821429202"/>
                  </a:ext>
                </a:extLst>
              </a:tr>
              <a:tr h="371342">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05&gt; Fault Reporting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483855230"/>
                  </a:ext>
                </a:extLst>
              </a:tr>
              <a:tr h="371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Reliability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&lt;Req 07&gt; Show Continuity Handling</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latin typeface="+mn-lt"/>
                          <a:cs typeface="Arial" panose="020B0604020202020204" pitchFamily="34" charset="0"/>
                        </a:rPr>
                        <a:t>Functional Requirement</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731978029"/>
                  </a:ext>
                </a:extLst>
              </a:tr>
              <a:tr h="37134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rPr>
                        <a:t>Safety Requirements</a:t>
                      </a: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03&gt; Manual Control Override</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Functional Requirements</a:t>
                      </a: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4047521023"/>
                  </a:ext>
                </a:extLst>
              </a:tr>
              <a:tr h="0">
                <a:tc vMerge="1">
                  <a:txBody>
                    <a:bodyPr/>
                    <a:lstStyle/>
                    <a:p>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cs typeface="Arial" panose="020B0604020202020204" pitchFamily="34" charset="0"/>
                        </a:rPr>
                        <a:t>&lt;Req 09&gt; Airspace Boundary Enforcement</a:t>
                      </a:r>
                    </a:p>
                  </a:txBody>
                  <a:tcPr anchor="ctr">
                    <a:lnL w="28575" cap="flat" cmpd="sng" algn="ctr">
                      <a:solidFill>
                        <a:schemeClr val="tx1">
                          <a:lumMod val="65000"/>
                          <a:lumOff val="35000"/>
                        </a:schemeClr>
                      </a:solidFill>
                      <a:prstDash val="solid"/>
                      <a:round/>
                      <a:headEnd type="none" w="med" len="med"/>
                      <a:tailEnd type="none" w="med" len="med"/>
                    </a:lnL>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sp>
        <p:nvSpPr>
          <p:cNvPr id="2" name="Title 1">
            <a:extLst>
              <a:ext uri="{FF2B5EF4-FFF2-40B4-BE49-F238E27FC236}">
                <a16:creationId xmlns:a16="http://schemas.microsoft.com/office/drawing/2014/main" id="{1618E4C1-083B-825D-EEF8-1A7D16B1099B}"/>
              </a:ext>
            </a:extLst>
          </p:cNvPr>
          <p:cNvSpPr>
            <a:spLocks noGrp="1"/>
          </p:cNvSpPr>
          <p:nvPr>
            <p:ph type="title"/>
          </p:nvPr>
        </p:nvSpPr>
        <p:spPr>
          <a:xfrm>
            <a:off x="476250" y="-45720"/>
            <a:ext cx="10515600" cy="1325563"/>
          </a:xfrm>
        </p:spPr>
        <p:txBody>
          <a:bodyPr>
            <a:normAutofit/>
          </a:bodyPr>
          <a:lstStyle/>
          <a:p>
            <a:r>
              <a:rPr lang="en-US" sz="4000" b="1" dirty="0"/>
              <a:t>System Requirements Categorization</a:t>
            </a:r>
          </a:p>
        </p:txBody>
      </p:sp>
      <p:sp>
        <p:nvSpPr>
          <p:cNvPr id="3" name="Content Placeholder 2">
            <a:extLst>
              <a:ext uri="{FF2B5EF4-FFF2-40B4-BE49-F238E27FC236}">
                <a16:creationId xmlns:a16="http://schemas.microsoft.com/office/drawing/2014/main" id="{78BDDB52-1C59-7CDD-7587-949FF208027D}"/>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System requirements can be grouped into categories based on their purpose. This helps manage complexity, makes traceability easier, and ensures that all aspects of the Drone Light Show System are addressed, from performance to safety and compliance.</a:t>
            </a:r>
          </a:p>
        </p:txBody>
      </p:sp>
      <p:sp>
        <p:nvSpPr>
          <p:cNvPr id="6" name="Rectangle 5">
            <a:extLst>
              <a:ext uri="{FF2B5EF4-FFF2-40B4-BE49-F238E27FC236}">
                <a16:creationId xmlns:a16="http://schemas.microsoft.com/office/drawing/2014/main" id="{C07A07E3-8539-207D-9735-0DD3307AD6A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259E4D-5B62-5491-701B-8B8D4112A9E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AFEB1E46-AC85-63B9-C70A-7C8E09172D16}"/>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14</a:t>
            </a:fld>
            <a:endParaRPr lang="en-US"/>
          </a:p>
        </p:txBody>
      </p:sp>
    </p:spTree>
    <p:extLst>
      <p:ext uri="{BB962C8B-B14F-4D97-AF65-F5344CB8AC3E}">
        <p14:creationId xmlns:p14="http://schemas.microsoft.com/office/powerpoint/2010/main" val="343499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0723-88CF-5941-2F23-BB75C5DE6C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41F4E2-91CC-D07D-ABA7-0CF8CFC03C4B}"/>
              </a:ext>
            </a:extLst>
          </p:cNvPr>
          <p:cNvPicPr>
            <a:picLocks noChangeAspect="1"/>
          </p:cNvPicPr>
          <p:nvPr/>
        </p:nvPicPr>
        <p:blipFill>
          <a:blip r:embed="rId3">
            <a:extLst>
              <a:ext uri="{28A0092B-C50C-407E-A947-70E740481C1C}">
                <a14:useLocalDpi xmlns:a14="http://schemas.microsoft.com/office/drawing/2010/main" val="0"/>
              </a:ext>
            </a:extLst>
          </a:blip>
          <a:srcRect l="20875" t="736" r="2125" b="14256"/>
          <a:stretch>
            <a:fillRect/>
          </a:stretch>
        </p:blipFill>
        <p:spPr>
          <a:xfrm>
            <a:off x="678043" y="2519491"/>
            <a:ext cx="10835913" cy="4811074"/>
          </a:xfrm>
          <a:prstGeom prst="rect">
            <a:avLst/>
          </a:prstGeom>
        </p:spPr>
      </p:pic>
      <p:sp>
        <p:nvSpPr>
          <p:cNvPr id="12" name="Rectangle 11">
            <a:extLst>
              <a:ext uri="{FF2B5EF4-FFF2-40B4-BE49-F238E27FC236}">
                <a16:creationId xmlns:a16="http://schemas.microsoft.com/office/drawing/2014/main" id="{5062FE3D-3733-F45B-CF0C-9844D52E0A9A}"/>
              </a:ext>
            </a:extLst>
          </p:cNvPr>
          <p:cNvSpPr/>
          <p:nvPr/>
        </p:nvSpPr>
        <p:spPr>
          <a:xfrm>
            <a:off x="476250" y="299794"/>
            <a:ext cx="37016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19846-AB46-C6B2-4478-41825569E61E}"/>
              </a:ext>
            </a:extLst>
          </p:cNvPr>
          <p:cNvSpPr>
            <a:spLocks noGrp="1"/>
          </p:cNvSpPr>
          <p:nvPr>
            <p:ph type="title"/>
          </p:nvPr>
        </p:nvSpPr>
        <p:spPr>
          <a:xfrm>
            <a:off x="476250" y="-45720"/>
            <a:ext cx="10515600" cy="1325563"/>
          </a:xfrm>
        </p:spPr>
        <p:txBody>
          <a:bodyPr>
            <a:normAutofit/>
          </a:bodyPr>
          <a:lstStyle/>
          <a:p>
            <a:r>
              <a:rPr lang="en-US" sz="4000" b="1" dirty="0"/>
              <a:t>State Machines</a:t>
            </a:r>
          </a:p>
        </p:txBody>
      </p:sp>
      <p:sp>
        <p:nvSpPr>
          <p:cNvPr id="3" name="Content Placeholder 2">
            <a:extLst>
              <a:ext uri="{FF2B5EF4-FFF2-40B4-BE49-F238E27FC236}">
                <a16:creationId xmlns:a16="http://schemas.microsoft.com/office/drawing/2014/main" id="{11CC9A62-F828-C770-75A5-2DB696235FFD}"/>
              </a:ext>
            </a:extLst>
          </p:cNvPr>
          <p:cNvSpPr>
            <a:spLocks noGrp="1"/>
          </p:cNvSpPr>
          <p:nvPr>
            <p:ph idx="1"/>
          </p:nvPr>
        </p:nvSpPr>
        <p:spPr>
          <a:xfrm>
            <a:off x="476250" y="1103074"/>
            <a:ext cx="11120664" cy="47414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can be described using a state machine, which shows how drones move between different states during the show. Typical states include preparation, take-off, flying into formation, performing synchronized light patterns, and returning to land. The state machine also includes safety-related transitions, such as switching to manual control or emergency landing when needed. This helps us clearly understand drone behavior throughout the entire light show.</a:t>
            </a:r>
          </a:p>
        </p:txBody>
      </p:sp>
      <p:sp>
        <p:nvSpPr>
          <p:cNvPr id="15" name="Rectangle 14">
            <a:extLst>
              <a:ext uri="{FF2B5EF4-FFF2-40B4-BE49-F238E27FC236}">
                <a16:creationId xmlns:a16="http://schemas.microsoft.com/office/drawing/2014/main" id="{A7ECA8B4-9097-1342-0CE0-6E2524953BC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D04D45-4B82-6C0C-3544-FE5694A34D64}"/>
              </a:ext>
            </a:extLst>
          </p:cNvPr>
          <p:cNvSpPr/>
          <p:nvPr/>
        </p:nvSpPr>
        <p:spPr>
          <a:xfrm rot="2405928">
            <a:off x="-1085850" y="6603449"/>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7">
            <a:extLst>
              <a:ext uri="{FF2B5EF4-FFF2-40B4-BE49-F238E27FC236}">
                <a16:creationId xmlns:a16="http://schemas.microsoft.com/office/drawing/2014/main" id="{6232E34B-25D8-BC1C-C4AA-810B574E525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15</a:t>
            </a:fld>
            <a:endParaRPr lang="en-US"/>
          </a:p>
        </p:txBody>
      </p:sp>
    </p:spTree>
    <p:extLst>
      <p:ext uri="{BB962C8B-B14F-4D97-AF65-F5344CB8AC3E}">
        <p14:creationId xmlns:p14="http://schemas.microsoft.com/office/powerpoint/2010/main" val="44160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C18F-A1E1-ED30-4289-5062122FE50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E78B121-CAFE-83E4-256F-C3A356F01788}"/>
              </a:ext>
            </a:extLst>
          </p:cNvPr>
          <p:cNvSpPr/>
          <p:nvPr/>
        </p:nvSpPr>
        <p:spPr>
          <a:xfrm>
            <a:off x="476249" y="299794"/>
            <a:ext cx="3291709"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5CB0D36-0042-1EAB-E819-ABBF2ADCB21D}"/>
              </a:ext>
            </a:extLst>
          </p:cNvPr>
          <p:cNvPicPr>
            <a:picLocks noChangeAspect="1"/>
          </p:cNvPicPr>
          <p:nvPr/>
        </p:nvPicPr>
        <p:blipFill>
          <a:blip r:embed="rId2">
            <a:extLst>
              <a:ext uri="{28A0092B-C50C-407E-A947-70E740481C1C}">
                <a14:useLocalDpi xmlns:a14="http://schemas.microsoft.com/office/drawing/2010/main" val="0"/>
              </a:ext>
            </a:extLst>
          </a:blip>
          <a:srcRect l="6072" r="1786"/>
          <a:stretch>
            <a:fillRect/>
          </a:stretch>
        </p:blipFill>
        <p:spPr>
          <a:xfrm>
            <a:off x="0" y="2308678"/>
            <a:ext cx="12192000" cy="4345626"/>
          </a:xfrm>
          <a:prstGeom prst="rect">
            <a:avLst/>
          </a:prstGeom>
        </p:spPr>
      </p:pic>
      <p:sp>
        <p:nvSpPr>
          <p:cNvPr id="2" name="Title 1">
            <a:extLst>
              <a:ext uri="{FF2B5EF4-FFF2-40B4-BE49-F238E27FC236}">
                <a16:creationId xmlns:a16="http://schemas.microsoft.com/office/drawing/2014/main" id="{DF4E586B-C379-F06E-4A38-23D20A9712A9}"/>
              </a:ext>
            </a:extLst>
          </p:cNvPr>
          <p:cNvSpPr>
            <a:spLocks noGrp="1"/>
          </p:cNvSpPr>
          <p:nvPr>
            <p:ph type="title"/>
          </p:nvPr>
        </p:nvSpPr>
        <p:spPr>
          <a:xfrm>
            <a:off x="476250" y="-43542"/>
            <a:ext cx="10515600" cy="1325563"/>
          </a:xfrm>
        </p:spPr>
        <p:txBody>
          <a:bodyPr>
            <a:normAutofit/>
          </a:bodyPr>
          <a:lstStyle/>
          <a:p>
            <a:r>
              <a:rPr lang="en-US" sz="4000" b="1" dirty="0"/>
              <a:t>Exhibit States</a:t>
            </a:r>
          </a:p>
        </p:txBody>
      </p:sp>
      <p:sp>
        <p:nvSpPr>
          <p:cNvPr id="3" name="Content Placeholder 2">
            <a:extLst>
              <a:ext uri="{FF2B5EF4-FFF2-40B4-BE49-F238E27FC236}">
                <a16:creationId xmlns:a16="http://schemas.microsoft.com/office/drawing/2014/main" id="{88146AC8-6DC9-9E6A-22DC-626BD4EC2A19}"/>
              </a:ext>
            </a:extLst>
          </p:cNvPr>
          <p:cNvSpPr>
            <a:spLocks noGrp="1"/>
          </p:cNvSpPr>
          <p:nvPr>
            <p:ph idx="1"/>
          </p:nvPr>
        </p:nvSpPr>
        <p:spPr>
          <a:xfrm>
            <a:off x="476250" y="1109608"/>
            <a:ext cx="11106150" cy="218876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Exhibit states link the states to the system parts showing which part of the system exhibits a given state as part of its behavior. For example, the drone hardware is active in flight-operation, the light modules are active during show performance. By mapping exhibit states to system parts, we can see how different components contribute at each step of the operation.</a:t>
            </a:r>
          </a:p>
          <a:p>
            <a:pPr marL="0" indent="0" algn="just">
              <a:buNone/>
            </a:pPr>
            <a:endParaRPr lang="en-US"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111B87A-5572-ED65-F7B5-7A04EA3D0D47}"/>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2A1DBB-4112-7BC8-C702-9EBE85460A09}"/>
              </a:ext>
            </a:extLst>
          </p:cNvPr>
          <p:cNvSpPr/>
          <p:nvPr/>
        </p:nvSpPr>
        <p:spPr>
          <a:xfrm rot="2405928">
            <a:off x="-1085850" y="6296026"/>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070A221A-D6D8-C05D-E828-9E3EB20FB78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16</a:t>
            </a:fld>
            <a:endParaRPr lang="en-US"/>
          </a:p>
        </p:txBody>
      </p:sp>
    </p:spTree>
    <p:extLst>
      <p:ext uri="{BB962C8B-B14F-4D97-AF65-F5344CB8AC3E}">
        <p14:creationId xmlns:p14="http://schemas.microsoft.com/office/powerpoint/2010/main" val="73167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12F7-5A49-0C10-712B-DCB376D0927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9F01388-ABAB-BE32-606A-8BFF6C142790}"/>
              </a:ext>
            </a:extLst>
          </p:cNvPr>
          <p:cNvSpPr/>
          <p:nvPr/>
        </p:nvSpPr>
        <p:spPr>
          <a:xfrm>
            <a:off x="476250" y="299794"/>
            <a:ext cx="357548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86D953-1D49-1546-9A81-9DFC4B80865C}"/>
              </a:ext>
            </a:extLst>
          </p:cNvPr>
          <p:cNvPicPr>
            <a:picLocks noChangeAspect="1"/>
          </p:cNvPicPr>
          <p:nvPr/>
        </p:nvPicPr>
        <p:blipFill>
          <a:blip r:embed="rId3">
            <a:extLst>
              <a:ext uri="{28A0092B-C50C-407E-A947-70E740481C1C}">
                <a14:useLocalDpi xmlns:a14="http://schemas.microsoft.com/office/drawing/2010/main" val="0"/>
              </a:ext>
            </a:extLst>
          </a:blip>
          <a:srcRect l="35833" r="1904" b="1827"/>
          <a:stretch>
            <a:fillRect/>
          </a:stretch>
        </p:blipFill>
        <p:spPr>
          <a:xfrm>
            <a:off x="1177189" y="1897655"/>
            <a:ext cx="9837621" cy="4858747"/>
          </a:xfrm>
          <a:prstGeom prst="rect">
            <a:avLst/>
          </a:prstGeom>
        </p:spPr>
      </p:pic>
      <p:sp>
        <p:nvSpPr>
          <p:cNvPr id="2" name="Title 1">
            <a:extLst>
              <a:ext uri="{FF2B5EF4-FFF2-40B4-BE49-F238E27FC236}">
                <a16:creationId xmlns:a16="http://schemas.microsoft.com/office/drawing/2014/main" id="{6A2CEB0A-9EFF-CCD9-00A0-26B25A6C8FC1}"/>
              </a:ext>
            </a:extLst>
          </p:cNvPr>
          <p:cNvSpPr>
            <a:spLocks noGrp="1"/>
          </p:cNvSpPr>
          <p:nvPr>
            <p:ph type="title"/>
          </p:nvPr>
        </p:nvSpPr>
        <p:spPr>
          <a:xfrm>
            <a:off x="476250" y="-43542"/>
            <a:ext cx="10515600" cy="1325563"/>
          </a:xfrm>
        </p:spPr>
        <p:txBody>
          <a:bodyPr>
            <a:normAutofit/>
          </a:bodyPr>
          <a:lstStyle/>
          <a:p>
            <a:r>
              <a:rPr lang="en-US" sz="4000" b="1" dirty="0"/>
              <a:t>Drone Modes</a:t>
            </a:r>
          </a:p>
        </p:txBody>
      </p:sp>
      <p:sp>
        <p:nvSpPr>
          <p:cNvPr id="3" name="Content Placeholder 2">
            <a:extLst>
              <a:ext uri="{FF2B5EF4-FFF2-40B4-BE49-F238E27FC236}">
                <a16:creationId xmlns:a16="http://schemas.microsoft.com/office/drawing/2014/main" id="{85B2496B-91DB-9D6A-442C-B8F27D443E71}"/>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State machines can also be used to represent the different operational modes of each drone. They show how drones behave in modes such as charging, autonomous flight, manual control, and idle. </a:t>
            </a:r>
          </a:p>
        </p:txBody>
      </p:sp>
      <p:sp>
        <p:nvSpPr>
          <p:cNvPr id="11" name="Rectangle 10">
            <a:extLst>
              <a:ext uri="{FF2B5EF4-FFF2-40B4-BE49-F238E27FC236}">
                <a16:creationId xmlns:a16="http://schemas.microsoft.com/office/drawing/2014/main" id="{10F85A1D-3772-74B2-731E-1E613DCEEC49}"/>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280DEA-85E1-47B6-58D5-3A3F5171E8D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E6076C9-AB90-C0EA-BF5E-F57F94F0176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17</a:t>
            </a:fld>
            <a:endParaRPr lang="en-US"/>
          </a:p>
        </p:txBody>
      </p:sp>
    </p:spTree>
    <p:extLst>
      <p:ext uri="{BB962C8B-B14F-4D97-AF65-F5344CB8AC3E}">
        <p14:creationId xmlns:p14="http://schemas.microsoft.com/office/powerpoint/2010/main" val="283655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4416E-4078-0326-AC05-51665A5C6CF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41D21A-E46F-0F5F-4601-DBC6F81A2363}"/>
              </a:ext>
            </a:extLst>
          </p:cNvPr>
          <p:cNvSpPr/>
          <p:nvPr/>
        </p:nvSpPr>
        <p:spPr>
          <a:xfrm>
            <a:off x="476249" y="299794"/>
            <a:ext cx="31340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F65848-CCF3-341A-D8E7-8E5B6BB6A0AA}"/>
              </a:ext>
            </a:extLst>
          </p:cNvPr>
          <p:cNvPicPr>
            <a:picLocks noChangeAspect="1"/>
          </p:cNvPicPr>
          <p:nvPr/>
        </p:nvPicPr>
        <p:blipFill>
          <a:blip r:embed="rId2">
            <a:extLst>
              <a:ext uri="{28A0092B-C50C-407E-A947-70E740481C1C}">
                <a14:useLocalDpi xmlns:a14="http://schemas.microsoft.com/office/drawing/2010/main" val="0"/>
              </a:ext>
            </a:extLst>
          </a:blip>
          <a:srcRect l="25238" t="3663" r="2024"/>
          <a:stretch>
            <a:fillRect/>
          </a:stretch>
        </p:blipFill>
        <p:spPr>
          <a:xfrm>
            <a:off x="895084" y="2073724"/>
            <a:ext cx="10268482" cy="4900388"/>
          </a:xfrm>
          <a:prstGeom prst="rect">
            <a:avLst/>
          </a:prstGeom>
        </p:spPr>
      </p:pic>
      <p:sp>
        <p:nvSpPr>
          <p:cNvPr id="2" name="Title 1">
            <a:extLst>
              <a:ext uri="{FF2B5EF4-FFF2-40B4-BE49-F238E27FC236}">
                <a16:creationId xmlns:a16="http://schemas.microsoft.com/office/drawing/2014/main" id="{48F45E93-7B54-0EFF-E5CB-F657C91EAB5F}"/>
              </a:ext>
            </a:extLst>
          </p:cNvPr>
          <p:cNvSpPr>
            <a:spLocks noGrp="1"/>
          </p:cNvSpPr>
          <p:nvPr>
            <p:ph type="title"/>
          </p:nvPr>
        </p:nvSpPr>
        <p:spPr>
          <a:xfrm>
            <a:off x="476250" y="-43542"/>
            <a:ext cx="10515600" cy="1325563"/>
          </a:xfrm>
        </p:spPr>
        <p:txBody>
          <a:bodyPr>
            <a:normAutofit/>
          </a:bodyPr>
          <a:lstStyle/>
          <a:p>
            <a:r>
              <a:rPr lang="en-US" sz="4000" b="1" dirty="0"/>
              <a:t>Logical Layer</a:t>
            </a:r>
          </a:p>
        </p:txBody>
      </p:sp>
      <p:sp>
        <p:nvSpPr>
          <p:cNvPr id="3" name="Content Placeholder 2">
            <a:extLst>
              <a:ext uri="{FF2B5EF4-FFF2-40B4-BE49-F238E27FC236}">
                <a16:creationId xmlns:a16="http://schemas.microsoft.com/office/drawing/2014/main" id="{883B5075-6449-F68C-B231-85A6A7AD159D}"/>
              </a:ext>
            </a:extLst>
          </p:cNvPr>
          <p:cNvSpPr>
            <a:spLocks noGrp="1"/>
          </p:cNvSpPr>
          <p:nvPr>
            <p:ph idx="1"/>
          </p:nvPr>
        </p:nvSpPr>
        <p:spPr>
          <a:xfrm>
            <a:off x="476250" y="1109608"/>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logical layer of the Drone Light Show System shows how stakeholder needs are translated into system requirements. Using the refine relationship, we ensure that every need is addressed by one or more system requirements, supporting traceability and structured design. </a:t>
            </a:r>
          </a:p>
        </p:txBody>
      </p:sp>
      <p:sp>
        <p:nvSpPr>
          <p:cNvPr id="11" name="Rectangle 10">
            <a:extLst>
              <a:ext uri="{FF2B5EF4-FFF2-40B4-BE49-F238E27FC236}">
                <a16:creationId xmlns:a16="http://schemas.microsoft.com/office/drawing/2014/main" id="{9305E356-5712-1BA2-9B00-54F1C3515A5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2622E3-42B7-FF69-5536-0A4CEECD3D1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689AEC57-8D35-AC0F-5002-7589424BF2A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18</a:t>
            </a:fld>
            <a:endParaRPr lang="en-US"/>
          </a:p>
        </p:txBody>
      </p:sp>
    </p:spTree>
    <p:extLst>
      <p:ext uri="{BB962C8B-B14F-4D97-AF65-F5344CB8AC3E}">
        <p14:creationId xmlns:p14="http://schemas.microsoft.com/office/powerpoint/2010/main" val="211744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E1C9-7E28-DEEC-5357-5EAD1483846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AB37FDC-933E-B7EC-A2CA-B244F3A1DEE0}"/>
              </a:ext>
            </a:extLst>
          </p:cNvPr>
          <p:cNvSpPr/>
          <p:nvPr/>
        </p:nvSpPr>
        <p:spPr>
          <a:xfrm>
            <a:off x="476249" y="299794"/>
            <a:ext cx="6838951"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AA396F4-44D2-721B-0137-A6C6BE934CA6}"/>
              </a:ext>
            </a:extLst>
          </p:cNvPr>
          <p:cNvGraphicFramePr>
            <a:graphicFrameLocks noGrp="1"/>
          </p:cNvGraphicFramePr>
          <p:nvPr>
            <p:extLst>
              <p:ext uri="{D42A27DB-BD31-4B8C-83A1-F6EECF244321}">
                <p14:modId xmlns:p14="http://schemas.microsoft.com/office/powerpoint/2010/main" val="2624890768"/>
              </p:ext>
            </p:extLst>
          </p:nvPr>
        </p:nvGraphicFramePr>
        <p:xfrm>
          <a:off x="430530" y="2575845"/>
          <a:ext cx="11380470" cy="4251675"/>
        </p:xfrm>
        <a:graphic>
          <a:graphicData uri="http://schemas.openxmlformats.org/drawingml/2006/table">
            <a:tbl>
              <a:tblPr firstRow="1" bandRow="1">
                <a:tableStyleId>{1FECB4D8-DB02-4DC6-A0A2-4F2EBAE1DC90}</a:tableStyleId>
              </a:tblPr>
              <a:tblGrid>
                <a:gridCol w="1154430">
                  <a:extLst>
                    <a:ext uri="{9D8B030D-6E8A-4147-A177-3AD203B41FA5}">
                      <a16:colId xmlns:a16="http://schemas.microsoft.com/office/drawing/2014/main" val="149048435"/>
                    </a:ext>
                  </a:extLst>
                </a:gridCol>
                <a:gridCol w="2289848">
                  <a:extLst>
                    <a:ext uri="{9D8B030D-6E8A-4147-A177-3AD203B41FA5}">
                      <a16:colId xmlns:a16="http://schemas.microsoft.com/office/drawing/2014/main" val="3114674112"/>
                    </a:ext>
                  </a:extLst>
                </a:gridCol>
                <a:gridCol w="2425347">
                  <a:extLst>
                    <a:ext uri="{9D8B030D-6E8A-4147-A177-3AD203B41FA5}">
                      <a16:colId xmlns:a16="http://schemas.microsoft.com/office/drawing/2014/main" val="3157239246"/>
                    </a:ext>
                  </a:extLst>
                </a:gridCol>
                <a:gridCol w="947176">
                  <a:extLst>
                    <a:ext uri="{9D8B030D-6E8A-4147-A177-3AD203B41FA5}">
                      <a16:colId xmlns:a16="http://schemas.microsoft.com/office/drawing/2014/main" val="3241990376"/>
                    </a:ext>
                  </a:extLst>
                </a:gridCol>
                <a:gridCol w="2795829">
                  <a:extLst>
                    <a:ext uri="{9D8B030D-6E8A-4147-A177-3AD203B41FA5}">
                      <a16:colId xmlns:a16="http://schemas.microsoft.com/office/drawing/2014/main" val="510583313"/>
                    </a:ext>
                  </a:extLst>
                </a:gridCol>
                <a:gridCol w="1767840">
                  <a:extLst>
                    <a:ext uri="{9D8B030D-6E8A-4147-A177-3AD203B41FA5}">
                      <a16:colId xmlns:a16="http://schemas.microsoft.com/office/drawing/2014/main" val="2549048492"/>
                    </a:ext>
                  </a:extLst>
                </a:gridCol>
              </a:tblGrid>
              <a:tr h="243840">
                <a:tc>
                  <a:txBody>
                    <a:bodyPr/>
                    <a:lstStyle/>
                    <a:p>
                      <a:pPr algn="ctr"/>
                      <a:r>
                        <a:rPr lang="en-US" sz="1400" dirty="0"/>
                        <a:t>Constraint Name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Refined System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Mathematical Equation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t>Constraint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657052"/>
                  </a:ext>
                </a:extLst>
              </a:tr>
              <a:tr h="568298">
                <a:tc rowSpan="2">
                  <a:txBody>
                    <a:bodyPr/>
                    <a:lstStyle/>
                    <a:p>
                      <a:pPr algn="l"/>
                      <a:r>
                        <a:rPr lang="en-US" sz="1400" dirty="0"/>
                        <a:t>Light Pattern Timing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a:t>&lt;Req 01&gt; Synchronized light pattern timing </a:t>
                      </a:r>
                    </a:p>
                    <a:p>
                      <a:pPr algn="l"/>
                      <a:r>
                        <a:rPr lang="en-US" sz="1400" dirty="0"/>
                        <a:t>(Non-Functional)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p_t</a:t>
                      </a:r>
                      <a:r>
                        <a:rPr lang="en-US" sz="1400" dirty="0"/>
                        <a:t>) planned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 | </a:t>
                      </a:r>
                      <a:r>
                        <a:rPr lang="en-US" sz="1400" dirty="0" err="1"/>
                        <a:t>a_t</a:t>
                      </a:r>
                      <a:r>
                        <a:rPr lang="en-US" sz="1400" dirty="0"/>
                        <a:t> - </a:t>
                      </a:r>
                      <a:r>
                        <a:rPr lang="en-US" sz="1400" dirty="0" err="1"/>
                        <a:t>p_t</a:t>
                      </a:r>
                      <a:r>
                        <a:rPr lang="en-US" sz="1400" dirty="0"/>
                        <a:t>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t>Light timing error </a:t>
                      </a:r>
                    </a:p>
                    <a:p>
                      <a:pPr algn="ctr"/>
                      <a:r>
                        <a:rPr lang="en-US" sz="1400" dirty="0"/>
                        <a:t>&lt;= 50 </a:t>
                      </a:r>
                      <a:r>
                        <a:rPr lang="en-US" sz="1400" dirty="0" err="1"/>
                        <a:t>ms</a:t>
                      </a:r>
                      <a:endParaRPr lang="en-US" sz="1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49985"/>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a_t</a:t>
                      </a:r>
                      <a:r>
                        <a:rPr lang="en-US" sz="1400" dirty="0"/>
                        <a:t>) actual timing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23964844"/>
                  </a:ext>
                </a:extLst>
              </a:tr>
              <a:tr h="361423">
                <a:tc rowSpan="6">
                  <a:txBody>
                    <a:bodyPr/>
                    <a:lstStyle/>
                    <a:p>
                      <a:pPr algn="l"/>
                      <a:r>
                        <a:rPr lang="en-US" sz="1400" dirty="0"/>
                        <a:t>Formation 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en-US" sz="1400" dirty="0"/>
                        <a:t>&lt;Req 02&gt; Drone formation accuracy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a:t>
                      </a:r>
                      <a:r>
                        <a:rPr lang="en-US" sz="1400" dirty="0" err="1"/>
                        <a:t>x_p</a:t>
                      </a:r>
                      <a:r>
                        <a:rPr lang="en-US" sz="1400" dirty="0"/>
                        <a:t>) x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 sqrt (( </a:t>
                      </a:r>
                      <a:r>
                        <a:rPr lang="en-US" sz="1400" dirty="0" err="1"/>
                        <a:t>x_a</a:t>
                      </a:r>
                      <a:r>
                        <a:rPr lang="en-US" sz="1400" dirty="0"/>
                        <a:t> - </a:t>
                      </a:r>
                      <a:r>
                        <a:rPr lang="en-US" sz="1400" dirty="0" err="1"/>
                        <a:t>x_p</a:t>
                      </a:r>
                      <a:r>
                        <a:rPr lang="en-US" sz="1400" dirty="0"/>
                        <a:t> )^2 + ( </a:t>
                      </a:r>
                      <a:r>
                        <a:rPr lang="en-US" sz="1400" dirty="0" err="1"/>
                        <a:t>y_a</a:t>
                      </a:r>
                      <a:r>
                        <a:rPr lang="en-US" sz="1400" dirty="0"/>
                        <a:t> - </a:t>
                      </a:r>
                      <a:r>
                        <a:rPr lang="en-US" sz="1400" dirty="0" err="1"/>
                        <a:t>y_p</a:t>
                      </a:r>
                      <a:r>
                        <a:rPr lang="en-US" sz="1400" dirty="0"/>
                        <a:t> )^2 + ( </a:t>
                      </a:r>
                      <a:r>
                        <a:rPr lang="en-US" sz="1400" dirty="0" err="1"/>
                        <a:t>z_a</a:t>
                      </a:r>
                      <a:r>
                        <a:rPr lang="en-US" sz="1400" dirty="0"/>
                        <a:t> - </a:t>
                      </a:r>
                      <a:r>
                        <a:rPr lang="en-US" sz="1400" dirty="0" err="1"/>
                        <a:t>z_p</a:t>
                      </a:r>
                      <a:r>
                        <a:rPr lang="en-US" sz="1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400" dirty="0"/>
                        <a:t>Position error </a:t>
                      </a:r>
                    </a:p>
                    <a:p>
                      <a:pPr algn="ctr"/>
                      <a:r>
                        <a:rPr lang="en-US" sz="1400" dirty="0"/>
                        <a:t>&lt;= 0.5 m</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737420"/>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y_p</a:t>
                      </a:r>
                      <a:r>
                        <a:rPr lang="en-US" sz="1400" dirty="0"/>
                        <a:t>) y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8112507"/>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z_p</a:t>
                      </a:r>
                      <a:r>
                        <a:rPr lang="en-US" sz="1400" dirty="0"/>
                        <a:t>) z planned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6833936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x_a</a:t>
                      </a:r>
                      <a:r>
                        <a:rPr lang="en-US" sz="1400" dirty="0"/>
                        <a:t>) x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8862042"/>
                  </a:ext>
                </a:extLst>
              </a:tr>
              <a:tr h="361423">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y_a</a:t>
                      </a:r>
                      <a:r>
                        <a:rPr lang="en-US" sz="1400" dirty="0"/>
                        <a:t>) y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21609701"/>
                  </a:ext>
                </a:extLst>
              </a:tr>
              <a:tr h="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z_a</a:t>
                      </a:r>
                      <a:r>
                        <a:rPr lang="en-US" sz="1400" dirty="0"/>
                        <a:t>) z 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32917605"/>
                  </a:ext>
                </a:extLst>
              </a:tr>
              <a:tr h="443702">
                <a:tc rowSpan="2">
                  <a:txBody>
                    <a:bodyPr/>
                    <a:lstStyle/>
                    <a:p>
                      <a:pPr algn="l"/>
                      <a:r>
                        <a:rPr lang="en-US" sz="1400" dirty="0"/>
                        <a:t>Endurance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l"/>
                      <a:r>
                        <a:rPr lang="en-US" sz="1400" dirty="0"/>
                        <a:t>&lt;Req 10&gt; Drone Flight Time (Non-functional)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1400" dirty="0"/>
                        <a:t>(</a:t>
                      </a:r>
                      <a:r>
                        <a:rPr lang="en-US" sz="1400" dirty="0" err="1"/>
                        <a:t>b_c</a:t>
                      </a:r>
                      <a:r>
                        <a:rPr lang="en-US" sz="1400" dirty="0"/>
                        <a:t>) 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 </a:t>
                      </a:r>
                      <a:r>
                        <a:rPr lang="pl-PL" sz="1400" dirty="0"/>
                        <a:t>(b_c / p_c ) * 60</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r>
                        <a:rPr lang="en-US" sz="1400" dirty="0"/>
                        <a:t>Flight time &gt;= 10 min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17005506"/>
                  </a:ext>
                </a:extLst>
              </a:tr>
              <a:tr h="0">
                <a:tc vMerge="1">
                  <a:txBody>
                    <a:bodyPr/>
                    <a:lstStyle/>
                    <a:p>
                      <a:endParaRPr lang="en-US"/>
                    </a:p>
                  </a:txBody>
                  <a:tcPr/>
                </a:tc>
                <a:tc vMerge="1">
                  <a:txBody>
                    <a:bodyPr/>
                    <a:lstStyle/>
                    <a:p>
                      <a:endParaRPr lang="en-US"/>
                    </a:p>
                  </a:txBody>
                  <a:tcPr/>
                </a:tc>
                <a:tc>
                  <a:txBody>
                    <a:bodyPr/>
                    <a:lstStyle/>
                    <a:p>
                      <a:pPr algn="l"/>
                      <a:r>
                        <a:rPr lang="en-US" sz="1400" dirty="0"/>
                        <a:t>(</a:t>
                      </a:r>
                      <a:r>
                        <a:rPr lang="en-US" sz="1400" dirty="0" err="1"/>
                        <a:t>p_c</a:t>
                      </a:r>
                      <a:r>
                        <a:rPr lang="en-US" sz="1400" dirty="0"/>
                        <a:t>) power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4075431"/>
                  </a:ext>
                </a:extLst>
              </a:tr>
            </a:tbl>
          </a:graphicData>
        </a:graphic>
      </p:graphicFrame>
      <p:sp>
        <p:nvSpPr>
          <p:cNvPr id="2" name="Title 1">
            <a:extLst>
              <a:ext uri="{FF2B5EF4-FFF2-40B4-BE49-F238E27FC236}">
                <a16:creationId xmlns:a16="http://schemas.microsoft.com/office/drawing/2014/main" id="{3D2D0CD8-0AAB-362A-71B1-CE4E6D98BDFA}"/>
              </a:ext>
            </a:extLst>
          </p:cNvPr>
          <p:cNvSpPr>
            <a:spLocks noGrp="1"/>
          </p:cNvSpPr>
          <p:nvPr>
            <p:ph type="title"/>
          </p:nvPr>
        </p:nvSpPr>
        <p:spPr>
          <a:xfrm>
            <a:off x="476250" y="-43542"/>
            <a:ext cx="10515600" cy="1325563"/>
          </a:xfrm>
        </p:spPr>
        <p:txBody>
          <a:bodyPr>
            <a:normAutofit/>
          </a:bodyPr>
          <a:lstStyle/>
          <a:p>
            <a:r>
              <a:rPr lang="en-US" sz="4000" b="1" dirty="0"/>
              <a:t>Constraints and Calculations</a:t>
            </a:r>
          </a:p>
        </p:txBody>
      </p:sp>
      <p:sp>
        <p:nvSpPr>
          <p:cNvPr id="3" name="Content Placeholder 2">
            <a:extLst>
              <a:ext uri="{FF2B5EF4-FFF2-40B4-BE49-F238E27FC236}">
                <a16:creationId xmlns:a16="http://schemas.microsoft.com/office/drawing/2014/main" id="{EFAE7145-88BB-A813-FF1E-944BAE9A0D2B}"/>
              </a:ext>
            </a:extLst>
          </p:cNvPr>
          <p:cNvSpPr>
            <a:spLocks noGrp="1"/>
          </p:cNvSpPr>
          <p:nvPr>
            <p:ph idx="1"/>
          </p:nvPr>
        </p:nvSpPr>
        <p:spPr>
          <a:xfrm>
            <a:off x="476250" y="1109608"/>
            <a:ext cx="11106150" cy="331725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Constraints define limits on system behavior, performance, and operations, ensuring safety, compliance, and reliability. Calculations provide measurable values to guide system design. These constraints and calculations support analysis, optimization and verification of the system to improve performance and are also linked to non-functional requirements, ensuring that quality attributes like safety, reliability, and efficiency are met.</a:t>
            </a:r>
          </a:p>
        </p:txBody>
      </p:sp>
      <p:sp>
        <p:nvSpPr>
          <p:cNvPr id="11" name="Rectangle 10">
            <a:extLst>
              <a:ext uri="{FF2B5EF4-FFF2-40B4-BE49-F238E27FC236}">
                <a16:creationId xmlns:a16="http://schemas.microsoft.com/office/drawing/2014/main" id="{82624731-CC07-EBBA-0003-F563D5EE92E1}"/>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969FE0-62F5-747E-10F6-538C53E19D6F}"/>
              </a:ext>
            </a:extLst>
          </p:cNvPr>
          <p:cNvSpPr/>
          <p:nvPr/>
        </p:nvSpPr>
        <p:spPr>
          <a:xfrm rot="2405928">
            <a:off x="-1085851" y="6658541"/>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87497A00-42D7-3ED8-3018-7EA0527656DF}"/>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19</a:t>
            </a:fld>
            <a:endParaRPr lang="en-US"/>
          </a:p>
        </p:txBody>
      </p:sp>
    </p:spTree>
    <p:extLst>
      <p:ext uri="{BB962C8B-B14F-4D97-AF65-F5344CB8AC3E}">
        <p14:creationId xmlns:p14="http://schemas.microsoft.com/office/powerpoint/2010/main" val="253026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29BE03-4A80-1A54-3F8E-1E52B91D53EE}"/>
              </a:ext>
            </a:extLst>
          </p:cNvPr>
          <p:cNvSpPr/>
          <p:nvPr/>
        </p:nvSpPr>
        <p:spPr>
          <a:xfrm>
            <a:off x="476250" y="299794"/>
            <a:ext cx="379620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3D52-C8FB-5A66-33A2-490C2566B383}"/>
              </a:ext>
            </a:extLst>
          </p:cNvPr>
          <p:cNvSpPr>
            <a:spLocks noGrp="1"/>
          </p:cNvSpPr>
          <p:nvPr>
            <p:ph type="title"/>
          </p:nvPr>
        </p:nvSpPr>
        <p:spPr>
          <a:xfrm>
            <a:off x="476250" y="-57150"/>
            <a:ext cx="10515600" cy="1325563"/>
          </a:xfrm>
        </p:spPr>
        <p:txBody>
          <a:bodyPr>
            <a:normAutofit/>
          </a:bodyPr>
          <a:lstStyle/>
          <a:p>
            <a:r>
              <a:rPr lang="en-US" sz="4000" b="1" dirty="0"/>
              <a:t>Introduction</a:t>
            </a:r>
          </a:p>
        </p:txBody>
      </p:sp>
      <p:sp>
        <p:nvSpPr>
          <p:cNvPr id="3" name="Content Placeholder 2">
            <a:extLst>
              <a:ext uri="{FF2B5EF4-FFF2-40B4-BE49-F238E27FC236}">
                <a16:creationId xmlns:a16="http://schemas.microsoft.com/office/drawing/2014/main" id="{5CB73B72-EDED-8AD3-2641-C1959C41E83E}"/>
              </a:ext>
            </a:extLst>
          </p:cNvPr>
          <p:cNvSpPr>
            <a:spLocks noGrp="1"/>
          </p:cNvSpPr>
          <p:nvPr>
            <p:ph idx="1"/>
          </p:nvPr>
        </p:nvSpPr>
        <p:spPr>
          <a:xfrm>
            <a:off x="476250" y="1068785"/>
            <a:ext cx="11106150" cy="1763712"/>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Drone light shows are an emerging alternative to fireworks, using swarms of drones to create synchronized visual patterns in the night sky. Unlike delivery drones or camera drones that usually work one by one, a light show is a complex system that needs hundreds of drones to fly at the same time. Each drone must know its position, follow the timing, and keep safe distances from others. This requires high accuracy and strong coordination to make the show successful.</a:t>
            </a:r>
          </a:p>
        </p:txBody>
      </p:sp>
      <p:sp>
        <p:nvSpPr>
          <p:cNvPr id="4" name="Content Placeholder 2">
            <a:extLst>
              <a:ext uri="{FF2B5EF4-FFF2-40B4-BE49-F238E27FC236}">
                <a16:creationId xmlns:a16="http://schemas.microsoft.com/office/drawing/2014/main" id="{D1F1E264-DCAA-1506-C7F2-7868EA590BFD}"/>
              </a:ext>
            </a:extLst>
          </p:cNvPr>
          <p:cNvSpPr txBox="1">
            <a:spLocks/>
          </p:cNvSpPr>
          <p:nvPr/>
        </p:nvSpPr>
        <p:spPr>
          <a:xfrm>
            <a:off x="476250" y="2576516"/>
            <a:ext cx="5264150" cy="2971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Main Challenges :</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Many drones must fly together without collisions</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Light and movement must be synchronized</a:t>
            </a:r>
          </a:p>
          <a:p>
            <a:pPr marL="0" lvl="0" indent="0" algn="just"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The whole system must follow air safety rules</a:t>
            </a:r>
            <a:endParaRPr lang="en-US" sz="18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CB791F5-694B-9FB3-D7C2-3D0E4CB6417C}"/>
              </a:ext>
            </a:extLst>
          </p:cNvPr>
          <p:cNvSpPr txBox="1">
            <a:spLocks/>
          </p:cNvSpPr>
          <p:nvPr/>
        </p:nvSpPr>
        <p:spPr>
          <a:xfrm>
            <a:off x="476250" y="4062414"/>
            <a:ext cx="11118850" cy="34210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Font typeface="Arial" panose="020B0604020202020204" pitchFamily="34" charset="0"/>
              <a:buNone/>
            </a:pPr>
            <a:r>
              <a:rPr lang="en-US" sz="1800" dirty="0">
                <a:latin typeface="Arial" panose="020B0604020202020204" pitchFamily="34" charset="0"/>
                <a:cs typeface="Arial" panose="020B0604020202020204" pitchFamily="34" charset="0"/>
              </a:rPr>
              <a:t>Why MBSE is used?</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Handle complexity by showing how many drones and subsystems connect and work together.</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Keep traceability from stakeholder needs to system requirements and design.</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Reduce errors by using diagrams and models instead of only text documents.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Support verification and validation by linking requirements to test cases.</a:t>
            </a:r>
          </a:p>
          <a:p>
            <a:pPr marL="0" lvl="0" indent="0" algn="just" eaLnBrk="0" fontAlgn="base" hangingPunct="0">
              <a:lnSpc>
                <a:spcPct val="100000"/>
              </a:lnSpc>
              <a:spcBef>
                <a:spcPct val="0"/>
              </a:spcBef>
              <a:spcAft>
                <a:spcPct val="0"/>
              </a:spcAft>
              <a:buFontTx/>
              <a:buChar char="•"/>
            </a:pPr>
            <a:r>
              <a:rPr kumimoji="0" lang="en-US" altLang="en-US" sz="1800" i="0" u="none" strike="noStrike" cap="none" normalizeH="0" baseline="0" dirty="0">
                <a:ln>
                  <a:noFill/>
                </a:ln>
                <a:solidFill>
                  <a:schemeClr val="tx1"/>
                </a:solidFill>
                <a:effectLst/>
                <a:latin typeface="Arial" panose="020B0604020202020204" pitchFamily="34" charset="0"/>
              </a:rPr>
              <a:t> Improve communication between engineers, managers, and stakeholders with clear models.</a:t>
            </a: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43B6629-2232-DA7D-7ECD-DF9381740E9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4A215B-CB02-0162-C783-96144856DBC9}"/>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27B61B9C-3C7B-F4B1-65BA-2C0AF9515E1D}"/>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a:t>
            </a:fld>
            <a:endParaRPr lang="en-US"/>
          </a:p>
        </p:txBody>
      </p:sp>
    </p:spTree>
    <p:extLst>
      <p:ext uri="{BB962C8B-B14F-4D97-AF65-F5344CB8AC3E}">
        <p14:creationId xmlns:p14="http://schemas.microsoft.com/office/powerpoint/2010/main" val="144301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FF18E-3245-7633-8DF7-F3BF71B0F03E}"/>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C50412-3713-0985-4101-12CD7D30B5AA}"/>
              </a:ext>
            </a:extLst>
          </p:cNvPr>
          <p:cNvSpPr/>
          <p:nvPr/>
        </p:nvSpPr>
        <p:spPr>
          <a:xfrm>
            <a:off x="476249" y="299794"/>
            <a:ext cx="484611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64A25-928E-C8C9-2E13-63BA2EE2A4E1}"/>
              </a:ext>
            </a:extLst>
          </p:cNvPr>
          <p:cNvSpPr>
            <a:spLocks noGrp="1"/>
          </p:cNvSpPr>
          <p:nvPr>
            <p:ph type="title"/>
          </p:nvPr>
        </p:nvSpPr>
        <p:spPr>
          <a:xfrm>
            <a:off x="476250" y="-43542"/>
            <a:ext cx="10515600" cy="1325563"/>
          </a:xfrm>
        </p:spPr>
        <p:txBody>
          <a:bodyPr>
            <a:normAutofit/>
          </a:bodyPr>
          <a:lstStyle/>
          <a:p>
            <a:r>
              <a:rPr lang="en-US" sz="4000" b="1" dirty="0"/>
              <a:t>Constraints Definition</a:t>
            </a:r>
          </a:p>
        </p:txBody>
      </p:sp>
      <p:pic>
        <p:nvPicPr>
          <p:cNvPr id="7" name="Picture 6">
            <a:extLst>
              <a:ext uri="{FF2B5EF4-FFF2-40B4-BE49-F238E27FC236}">
                <a16:creationId xmlns:a16="http://schemas.microsoft.com/office/drawing/2014/main" id="{424CF69B-DE19-E895-76C8-B79641796D5C}"/>
              </a:ext>
            </a:extLst>
          </p:cNvPr>
          <p:cNvPicPr>
            <a:picLocks noChangeAspect="1"/>
          </p:cNvPicPr>
          <p:nvPr/>
        </p:nvPicPr>
        <p:blipFill>
          <a:blip r:embed="rId2">
            <a:extLst>
              <a:ext uri="{28A0092B-C50C-407E-A947-70E740481C1C}">
                <a14:useLocalDpi xmlns:a14="http://schemas.microsoft.com/office/drawing/2010/main" val="0"/>
              </a:ext>
            </a:extLst>
          </a:blip>
          <a:srcRect l="2261" t="1978" r="67660" b="1546"/>
          <a:stretch>
            <a:fillRect/>
          </a:stretch>
        </p:blipFill>
        <p:spPr>
          <a:xfrm>
            <a:off x="91375" y="943432"/>
            <a:ext cx="4363837" cy="5768790"/>
          </a:xfrm>
          <a:prstGeom prst="rect">
            <a:avLst/>
          </a:prstGeom>
        </p:spPr>
      </p:pic>
      <p:pic>
        <p:nvPicPr>
          <p:cNvPr id="19" name="Picture 18">
            <a:extLst>
              <a:ext uri="{FF2B5EF4-FFF2-40B4-BE49-F238E27FC236}">
                <a16:creationId xmlns:a16="http://schemas.microsoft.com/office/drawing/2014/main" id="{DC3318C8-FEDA-B652-CE22-0630C8778681}"/>
              </a:ext>
            </a:extLst>
          </p:cNvPr>
          <p:cNvPicPr>
            <a:picLocks noChangeAspect="1"/>
          </p:cNvPicPr>
          <p:nvPr/>
        </p:nvPicPr>
        <p:blipFill>
          <a:blip r:embed="rId3">
            <a:extLst>
              <a:ext uri="{28A0092B-C50C-407E-A947-70E740481C1C}">
                <a14:useLocalDpi xmlns:a14="http://schemas.microsoft.com/office/drawing/2010/main" val="0"/>
              </a:ext>
            </a:extLst>
          </a:blip>
          <a:srcRect l="33380" t="-776" r="33217" b="4300"/>
          <a:stretch>
            <a:fillRect/>
          </a:stretch>
        </p:blipFill>
        <p:spPr>
          <a:xfrm>
            <a:off x="3158693" y="1219203"/>
            <a:ext cx="4846113" cy="5768790"/>
          </a:xfrm>
          <a:custGeom>
            <a:avLst/>
            <a:gdLst>
              <a:gd name="connsiteX0" fmla="*/ 0 w 4582895"/>
              <a:gd name="connsiteY0" fmla="*/ 0 h 5455457"/>
              <a:gd name="connsiteX1" fmla="*/ 2841541 w 4582895"/>
              <a:gd name="connsiteY1" fmla="*/ 0 h 5455457"/>
              <a:gd name="connsiteX2" fmla="*/ 2841541 w 4582895"/>
              <a:gd name="connsiteY2" fmla="*/ 2708854 h 5455457"/>
              <a:gd name="connsiteX3" fmla="*/ 4582895 w 4582895"/>
              <a:gd name="connsiteY3" fmla="*/ 2708854 h 5455457"/>
              <a:gd name="connsiteX4" fmla="*/ 4582895 w 4582895"/>
              <a:gd name="connsiteY4" fmla="*/ 5455457 h 5455457"/>
              <a:gd name="connsiteX5" fmla="*/ 284419 w 4582895"/>
              <a:gd name="connsiteY5" fmla="*/ 5455457 h 5455457"/>
              <a:gd name="connsiteX6" fmla="*/ 284419 w 4582895"/>
              <a:gd name="connsiteY6" fmla="*/ 3377067 h 5455457"/>
              <a:gd name="connsiteX7" fmla="*/ 870893 w 4582895"/>
              <a:gd name="connsiteY7" fmla="*/ 3377067 h 5455457"/>
              <a:gd name="connsiteX8" fmla="*/ 870893 w 4582895"/>
              <a:gd name="connsiteY8" fmla="*/ 3351667 h 5455457"/>
              <a:gd name="connsiteX9" fmla="*/ 1177294 w 4582895"/>
              <a:gd name="connsiteY9" fmla="*/ 3351667 h 5455457"/>
              <a:gd name="connsiteX10" fmla="*/ 1177294 w 4582895"/>
              <a:gd name="connsiteY10" fmla="*/ 2703513 h 5455457"/>
              <a:gd name="connsiteX11" fmla="*/ 870893 w 4582895"/>
              <a:gd name="connsiteY11" fmla="*/ 2703513 h 5455457"/>
              <a:gd name="connsiteX12" fmla="*/ 870893 w 4582895"/>
              <a:gd name="connsiteY12" fmla="*/ 2051504 h 5455457"/>
              <a:gd name="connsiteX13" fmla="*/ 284419 w 4582895"/>
              <a:gd name="connsiteY13" fmla="*/ 2051504 h 5455457"/>
              <a:gd name="connsiteX14" fmla="*/ 284419 w 4582895"/>
              <a:gd name="connsiteY14" fmla="*/ 1019712 h 5455457"/>
              <a:gd name="connsiteX15" fmla="*/ 0 w 4582895"/>
              <a:gd name="connsiteY15" fmla="*/ 1019712 h 545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82895" h="5455457">
                <a:moveTo>
                  <a:pt x="0" y="0"/>
                </a:moveTo>
                <a:lnTo>
                  <a:pt x="2841541" y="0"/>
                </a:lnTo>
                <a:lnTo>
                  <a:pt x="2841541" y="2708854"/>
                </a:lnTo>
                <a:lnTo>
                  <a:pt x="4582895" y="2708854"/>
                </a:lnTo>
                <a:lnTo>
                  <a:pt x="4582895" y="5455457"/>
                </a:lnTo>
                <a:lnTo>
                  <a:pt x="284419" y="5455457"/>
                </a:lnTo>
                <a:lnTo>
                  <a:pt x="284419" y="3377067"/>
                </a:lnTo>
                <a:lnTo>
                  <a:pt x="870893" y="3377067"/>
                </a:lnTo>
                <a:lnTo>
                  <a:pt x="870893" y="3351667"/>
                </a:lnTo>
                <a:lnTo>
                  <a:pt x="1177294" y="3351667"/>
                </a:lnTo>
                <a:lnTo>
                  <a:pt x="1177294" y="2703513"/>
                </a:lnTo>
                <a:lnTo>
                  <a:pt x="870893" y="2703513"/>
                </a:lnTo>
                <a:lnTo>
                  <a:pt x="870893" y="2051504"/>
                </a:lnTo>
                <a:lnTo>
                  <a:pt x="284419" y="2051504"/>
                </a:lnTo>
                <a:lnTo>
                  <a:pt x="284419" y="1019712"/>
                </a:lnTo>
                <a:lnTo>
                  <a:pt x="0" y="1019712"/>
                </a:lnTo>
                <a:close/>
              </a:path>
            </a:pathLst>
          </a:custGeom>
        </p:spPr>
      </p:pic>
      <p:pic>
        <p:nvPicPr>
          <p:cNvPr id="15" name="Picture 14">
            <a:extLst>
              <a:ext uri="{FF2B5EF4-FFF2-40B4-BE49-F238E27FC236}">
                <a16:creationId xmlns:a16="http://schemas.microsoft.com/office/drawing/2014/main" id="{FA8E2D00-3A2D-EE4B-1FBD-CE07DC34C19C}"/>
              </a:ext>
            </a:extLst>
          </p:cNvPr>
          <p:cNvPicPr>
            <a:picLocks noChangeAspect="1"/>
          </p:cNvPicPr>
          <p:nvPr/>
        </p:nvPicPr>
        <p:blipFill>
          <a:blip r:embed="rId3">
            <a:extLst>
              <a:ext uri="{28A0092B-C50C-407E-A947-70E740481C1C}">
                <a14:useLocalDpi xmlns:a14="http://schemas.microsoft.com/office/drawing/2010/main" val="0"/>
              </a:ext>
            </a:extLst>
          </a:blip>
          <a:srcRect l="63297" t="1762" r="1707" b="1762"/>
          <a:stretch>
            <a:fillRect/>
          </a:stretch>
        </p:blipFill>
        <p:spPr>
          <a:xfrm>
            <a:off x="7125068" y="1045029"/>
            <a:ext cx="5077281" cy="5768791"/>
          </a:xfrm>
          <a:custGeom>
            <a:avLst/>
            <a:gdLst>
              <a:gd name="connsiteX0" fmla="*/ 0 w 4442314"/>
              <a:gd name="connsiteY0" fmla="*/ 0 h 5047343"/>
              <a:gd name="connsiteX1" fmla="*/ 4442314 w 4442314"/>
              <a:gd name="connsiteY1" fmla="*/ 0 h 5047343"/>
              <a:gd name="connsiteX2" fmla="*/ 4442314 w 4442314"/>
              <a:gd name="connsiteY2" fmla="*/ 5047343 h 5047343"/>
              <a:gd name="connsiteX3" fmla="*/ 696683 w 4442314"/>
              <a:gd name="connsiteY3" fmla="*/ 5047343 h 5047343"/>
              <a:gd name="connsiteX4" fmla="*/ 696683 w 4442314"/>
              <a:gd name="connsiteY4" fmla="*/ 1707923 h 5047343"/>
              <a:gd name="connsiteX5" fmla="*/ 0 w 4442314"/>
              <a:gd name="connsiteY5" fmla="*/ 1707923 h 50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314" h="5047343">
                <a:moveTo>
                  <a:pt x="0" y="0"/>
                </a:moveTo>
                <a:lnTo>
                  <a:pt x="4442314" y="0"/>
                </a:lnTo>
                <a:lnTo>
                  <a:pt x="4442314" y="5047343"/>
                </a:lnTo>
                <a:lnTo>
                  <a:pt x="696683" y="5047343"/>
                </a:lnTo>
                <a:lnTo>
                  <a:pt x="696683" y="1707923"/>
                </a:lnTo>
                <a:lnTo>
                  <a:pt x="0" y="1707923"/>
                </a:lnTo>
                <a:close/>
              </a:path>
            </a:pathLst>
          </a:custGeom>
        </p:spPr>
      </p:pic>
      <p:sp>
        <p:nvSpPr>
          <p:cNvPr id="21" name="Rectangle 20">
            <a:extLst>
              <a:ext uri="{FF2B5EF4-FFF2-40B4-BE49-F238E27FC236}">
                <a16:creationId xmlns:a16="http://schemas.microsoft.com/office/drawing/2014/main" id="{EC15B7B3-5133-DA9C-3F4B-199B2E7B0A9D}"/>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D29C9E-D317-2917-64EE-DB943DAE337E}"/>
              </a:ext>
            </a:extLst>
          </p:cNvPr>
          <p:cNvSpPr/>
          <p:nvPr/>
        </p:nvSpPr>
        <p:spPr>
          <a:xfrm rot="2405928">
            <a:off x="-1102921" y="64818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7">
            <a:extLst>
              <a:ext uri="{FF2B5EF4-FFF2-40B4-BE49-F238E27FC236}">
                <a16:creationId xmlns:a16="http://schemas.microsoft.com/office/drawing/2014/main" id="{AA0A26ED-A7E1-9B84-1E5C-7122920A99B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20</a:t>
            </a:fld>
            <a:endParaRPr lang="en-US"/>
          </a:p>
        </p:txBody>
      </p:sp>
    </p:spTree>
    <p:extLst>
      <p:ext uri="{BB962C8B-B14F-4D97-AF65-F5344CB8AC3E}">
        <p14:creationId xmlns:p14="http://schemas.microsoft.com/office/powerpoint/2010/main" val="68752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3187-475C-1903-A3E6-79A509546C1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B9AFA8-85F8-E64C-CE34-576C4FEAE23E}"/>
              </a:ext>
            </a:extLst>
          </p:cNvPr>
          <p:cNvSpPr/>
          <p:nvPr/>
        </p:nvSpPr>
        <p:spPr>
          <a:xfrm>
            <a:off x="476250" y="299794"/>
            <a:ext cx="608220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D9BE7A-F5BD-FC3F-3470-F1DB4ECC5844}"/>
              </a:ext>
            </a:extLst>
          </p:cNvPr>
          <p:cNvPicPr>
            <a:picLocks noChangeAspect="1"/>
          </p:cNvPicPr>
          <p:nvPr/>
        </p:nvPicPr>
        <p:blipFill>
          <a:blip r:embed="rId2">
            <a:extLst>
              <a:ext uri="{28A0092B-C50C-407E-A947-70E740481C1C}">
                <a14:useLocalDpi xmlns:a14="http://schemas.microsoft.com/office/drawing/2010/main" val="0"/>
              </a:ext>
            </a:extLst>
          </a:blip>
          <a:srcRect l="75726"/>
          <a:stretch>
            <a:fillRect/>
          </a:stretch>
        </p:blipFill>
        <p:spPr>
          <a:xfrm>
            <a:off x="1382952" y="2186029"/>
            <a:ext cx="9292746" cy="8415617"/>
          </a:xfrm>
          <a:prstGeom prst="rect">
            <a:avLst/>
          </a:prstGeom>
        </p:spPr>
      </p:pic>
      <p:sp>
        <p:nvSpPr>
          <p:cNvPr id="2" name="Title 1">
            <a:extLst>
              <a:ext uri="{FF2B5EF4-FFF2-40B4-BE49-F238E27FC236}">
                <a16:creationId xmlns:a16="http://schemas.microsoft.com/office/drawing/2014/main" id="{0C0E3637-21B9-4915-DE64-14D2B9EFE484}"/>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3" name="Content Placeholder 2">
            <a:extLst>
              <a:ext uri="{FF2B5EF4-FFF2-40B4-BE49-F238E27FC236}">
                <a16:creationId xmlns:a16="http://schemas.microsoft.com/office/drawing/2014/main" id="{CFA3E763-7D8C-C5E5-BABB-4DFF29F49565}"/>
              </a:ext>
            </a:extLst>
          </p:cNvPr>
          <p:cNvSpPr>
            <a:spLocks noGrp="1"/>
          </p:cNvSpPr>
          <p:nvPr>
            <p:ph idx="1"/>
          </p:nvPr>
        </p:nvSpPr>
        <p:spPr>
          <a:xfrm>
            <a:off x="476250" y="110307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Satisfaction and allocation show how system requirements are fulfilled by the components and their actions. Each requirement is linked to the part and the action that satisfies it, supporting clear traceability.</a:t>
            </a:r>
          </a:p>
        </p:txBody>
      </p:sp>
      <p:sp>
        <p:nvSpPr>
          <p:cNvPr id="16" name="Rectangle 15">
            <a:extLst>
              <a:ext uri="{FF2B5EF4-FFF2-40B4-BE49-F238E27FC236}">
                <a16:creationId xmlns:a16="http://schemas.microsoft.com/office/drawing/2014/main" id="{7E0A421A-4EBB-931B-560F-CAACAAD262E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6DBD16-3067-9F71-21AD-68C215FBC366}"/>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7">
            <a:extLst>
              <a:ext uri="{FF2B5EF4-FFF2-40B4-BE49-F238E27FC236}">
                <a16:creationId xmlns:a16="http://schemas.microsoft.com/office/drawing/2014/main" id="{C66CAF09-EA0D-5474-4AA0-AE7D3C94FB24}"/>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21</a:t>
            </a:fld>
            <a:endParaRPr lang="en-US"/>
          </a:p>
        </p:txBody>
      </p:sp>
    </p:spTree>
    <p:extLst>
      <p:ext uri="{BB962C8B-B14F-4D97-AF65-F5344CB8AC3E}">
        <p14:creationId xmlns:p14="http://schemas.microsoft.com/office/powerpoint/2010/main" val="18338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85B7-2A62-8FFB-D9C5-76559D46E02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4D6B780-FAAF-25BE-6DAE-F595A8771A49}"/>
              </a:ext>
            </a:extLst>
          </p:cNvPr>
          <p:cNvPicPr>
            <a:picLocks noChangeAspect="1"/>
          </p:cNvPicPr>
          <p:nvPr/>
        </p:nvPicPr>
        <p:blipFill>
          <a:blip r:embed="rId2">
            <a:extLst>
              <a:ext uri="{28A0092B-C50C-407E-A947-70E740481C1C}">
                <a14:useLocalDpi xmlns:a14="http://schemas.microsoft.com/office/drawing/2010/main" val="0"/>
              </a:ext>
            </a:extLst>
          </a:blip>
          <a:srcRect r="51195"/>
          <a:stretch>
            <a:fillRect/>
          </a:stretch>
        </p:blipFill>
        <p:spPr>
          <a:xfrm>
            <a:off x="-1166842" y="678426"/>
            <a:ext cx="13850456" cy="6238568"/>
          </a:xfrm>
          <a:prstGeom prst="rect">
            <a:avLst/>
          </a:prstGeom>
        </p:spPr>
      </p:pic>
      <p:sp>
        <p:nvSpPr>
          <p:cNvPr id="7" name="Rectangle 6">
            <a:extLst>
              <a:ext uri="{FF2B5EF4-FFF2-40B4-BE49-F238E27FC236}">
                <a16:creationId xmlns:a16="http://schemas.microsoft.com/office/drawing/2014/main" id="{C64F8DB4-0C35-D563-E91A-027AAD6BD7C9}"/>
              </a:ext>
            </a:extLst>
          </p:cNvPr>
          <p:cNvSpPr/>
          <p:nvPr/>
        </p:nvSpPr>
        <p:spPr>
          <a:xfrm>
            <a:off x="476250" y="299794"/>
            <a:ext cx="6176798"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A5844-5B48-7E0F-2886-8A9C28E53253}"/>
              </a:ext>
            </a:extLst>
          </p:cNvPr>
          <p:cNvSpPr>
            <a:spLocks noGrp="1"/>
          </p:cNvSpPr>
          <p:nvPr>
            <p:ph type="title"/>
          </p:nvPr>
        </p:nvSpPr>
        <p:spPr>
          <a:xfrm>
            <a:off x="476250" y="-45720"/>
            <a:ext cx="10515600" cy="1325563"/>
          </a:xfrm>
        </p:spPr>
        <p:txBody>
          <a:bodyPr>
            <a:normAutofit/>
          </a:bodyPr>
          <a:lstStyle/>
          <a:p>
            <a:r>
              <a:rPr lang="en-US" sz="4000" b="1" dirty="0"/>
              <a:t>Satisfaction and Allocation</a:t>
            </a:r>
          </a:p>
        </p:txBody>
      </p:sp>
      <p:sp>
        <p:nvSpPr>
          <p:cNvPr id="8" name="Rectangle 7">
            <a:extLst>
              <a:ext uri="{FF2B5EF4-FFF2-40B4-BE49-F238E27FC236}">
                <a16:creationId xmlns:a16="http://schemas.microsoft.com/office/drawing/2014/main" id="{6ACC8F86-770E-748D-E83D-7599CBD11DDB}"/>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B54921-CC75-556D-FB0A-19CC61F367B1}"/>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7">
            <a:extLst>
              <a:ext uri="{FF2B5EF4-FFF2-40B4-BE49-F238E27FC236}">
                <a16:creationId xmlns:a16="http://schemas.microsoft.com/office/drawing/2014/main" id="{79F806E2-281A-8CE4-E47C-4F864E861DB7}"/>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22</a:t>
            </a:fld>
            <a:endParaRPr lang="en-US"/>
          </a:p>
        </p:txBody>
      </p:sp>
    </p:spTree>
    <p:extLst>
      <p:ext uri="{BB962C8B-B14F-4D97-AF65-F5344CB8AC3E}">
        <p14:creationId xmlns:p14="http://schemas.microsoft.com/office/powerpoint/2010/main" val="112620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FC6B-1339-4A10-535A-E8BF378448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F23DC4-84A3-8727-0144-F845512D98EF}"/>
              </a:ext>
            </a:extLst>
          </p:cNvPr>
          <p:cNvPicPr>
            <a:picLocks noChangeAspect="1"/>
          </p:cNvPicPr>
          <p:nvPr/>
        </p:nvPicPr>
        <p:blipFill>
          <a:blip r:embed="rId2">
            <a:extLst>
              <a:ext uri="{28A0092B-C50C-407E-A947-70E740481C1C}">
                <a14:useLocalDpi xmlns:a14="http://schemas.microsoft.com/office/drawing/2010/main" val="0"/>
              </a:ext>
            </a:extLst>
          </a:blip>
          <a:srcRect l="36500" r="1750" b="2718"/>
          <a:stretch>
            <a:fillRect/>
          </a:stretch>
        </p:blipFill>
        <p:spPr>
          <a:xfrm>
            <a:off x="1168854" y="1947398"/>
            <a:ext cx="9720942" cy="4905512"/>
          </a:xfrm>
          <a:prstGeom prst="rect">
            <a:avLst/>
          </a:prstGeom>
        </p:spPr>
      </p:pic>
      <p:sp>
        <p:nvSpPr>
          <p:cNvPr id="10" name="Rectangle 9">
            <a:extLst>
              <a:ext uri="{FF2B5EF4-FFF2-40B4-BE49-F238E27FC236}">
                <a16:creationId xmlns:a16="http://schemas.microsoft.com/office/drawing/2014/main" id="{E78DEC6F-355F-5EA6-6D25-A15A9540DB88}"/>
              </a:ext>
            </a:extLst>
          </p:cNvPr>
          <p:cNvSpPr/>
          <p:nvPr/>
        </p:nvSpPr>
        <p:spPr>
          <a:xfrm>
            <a:off x="476250" y="299794"/>
            <a:ext cx="430070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9FEC1-A45D-FADE-1AA1-97214ACD8279}"/>
              </a:ext>
            </a:extLst>
          </p:cNvPr>
          <p:cNvSpPr>
            <a:spLocks noGrp="1"/>
          </p:cNvSpPr>
          <p:nvPr>
            <p:ph type="title"/>
          </p:nvPr>
        </p:nvSpPr>
        <p:spPr>
          <a:xfrm>
            <a:off x="476250" y="-45720"/>
            <a:ext cx="10515600" cy="1325563"/>
          </a:xfrm>
        </p:spPr>
        <p:txBody>
          <a:bodyPr>
            <a:normAutofit/>
          </a:bodyPr>
          <a:lstStyle/>
          <a:p>
            <a:r>
              <a:rPr lang="en-US" sz="4000" b="1" dirty="0"/>
              <a:t>Verification Cases</a:t>
            </a:r>
          </a:p>
        </p:txBody>
      </p:sp>
      <p:sp>
        <p:nvSpPr>
          <p:cNvPr id="3" name="Content Placeholder 2">
            <a:extLst>
              <a:ext uri="{FF2B5EF4-FFF2-40B4-BE49-F238E27FC236}">
                <a16:creationId xmlns:a16="http://schemas.microsoft.com/office/drawing/2014/main" id="{2F47B86F-581A-1CD7-A58D-7AA5A5413B7C}"/>
              </a:ext>
            </a:extLst>
          </p:cNvPr>
          <p:cNvSpPr>
            <a:spLocks noGrp="1"/>
          </p:cNvSpPr>
          <p:nvPr>
            <p:ph idx="1"/>
          </p:nvPr>
        </p:nvSpPr>
        <p:spPr>
          <a:xfrm>
            <a:off x="476250" y="1103074"/>
            <a:ext cx="11106150" cy="13255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Verification cases define how each system requirement will be tested to ensure it is correctly implemented. They link requirements to specific tests or actions, supporting traceability, and verification. Both functional and non-functional requirements can be verified using these cases.</a:t>
            </a:r>
          </a:p>
        </p:txBody>
      </p:sp>
      <p:sp>
        <p:nvSpPr>
          <p:cNvPr id="11" name="Rectangle 10">
            <a:extLst>
              <a:ext uri="{FF2B5EF4-FFF2-40B4-BE49-F238E27FC236}">
                <a16:creationId xmlns:a16="http://schemas.microsoft.com/office/drawing/2014/main" id="{694131AA-06F8-2B20-EB91-AECE48AB091E}"/>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A79D5-1968-D59C-12E3-513BE7927F0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4141DB77-BA1E-896E-DDB8-9951E941727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23</a:t>
            </a:fld>
            <a:endParaRPr lang="en-US"/>
          </a:p>
        </p:txBody>
      </p:sp>
    </p:spTree>
    <p:extLst>
      <p:ext uri="{BB962C8B-B14F-4D97-AF65-F5344CB8AC3E}">
        <p14:creationId xmlns:p14="http://schemas.microsoft.com/office/powerpoint/2010/main" val="16987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29AA014-304C-B467-3B07-17CB0513973B}"/>
            </a:ext>
          </a:extLst>
        </p:cNvPr>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ECBEA462-9F5C-8BCE-5952-D92672038FA4}"/>
              </a:ext>
            </a:extLst>
          </p:cNvPr>
          <p:cNvSpPr/>
          <p:nvPr/>
        </p:nvSpPr>
        <p:spPr>
          <a:xfrm>
            <a:off x="1334813" y="1371600"/>
            <a:ext cx="9522372" cy="4114800"/>
          </a:xfrm>
          <a:prstGeom prst="snip2DiagRect">
            <a:avLst/>
          </a:prstGeom>
          <a:gradFill flip="none" rotWithShape="1">
            <a:gsLst>
              <a:gs pos="0">
                <a:schemeClr val="bg1"/>
              </a:gs>
              <a:gs pos="50000">
                <a:schemeClr val="bg1">
                  <a:lumMod val="85000"/>
                </a:schemeClr>
              </a:gs>
              <a:gs pos="100000">
                <a:schemeClr val="bg2">
                  <a:lumMod val="7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1098B-6D4E-436D-2F58-47268BE3BB93}"/>
              </a:ext>
            </a:extLst>
          </p:cNvPr>
          <p:cNvSpPr>
            <a:spLocks noGrp="1"/>
          </p:cNvSpPr>
          <p:nvPr>
            <p:ph type="ctrTitle"/>
          </p:nvPr>
        </p:nvSpPr>
        <p:spPr>
          <a:xfrm>
            <a:off x="510438" y="858065"/>
            <a:ext cx="11171121" cy="3243235"/>
          </a:xfrm>
        </p:spPr>
        <p:txBody>
          <a:bodyPr>
            <a:normAutofit/>
          </a:bodyPr>
          <a:lstStyle/>
          <a:p>
            <a:r>
              <a:rPr lang="en-US" sz="8800" b="1" i="1" dirty="0">
                <a:latin typeface="Arial" panose="020B0604020202020204" pitchFamily="34" charset="0"/>
                <a:cs typeface="Arial" panose="020B0604020202020204" pitchFamily="34" charset="0"/>
              </a:rPr>
              <a:t>Thank you for </a:t>
            </a:r>
            <a:br>
              <a:rPr lang="en-US" sz="8800" b="1" i="1" dirty="0">
                <a:latin typeface="Arial" panose="020B0604020202020204" pitchFamily="34" charset="0"/>
                <a:cs typeface="Arial" panose="020B0604020202020204" pitchFamily="34" charset="0"/>
              </a:rPr>
            </a:br>
            <a:r>
              <a:rPr lang="en-US" sz="7200" b="1" i="1" dirty="0">
                <a:latin typeface="Arial" panose="020B0604020202020204" pitchFamily="34" charset="0"/>
                <a:cs typeface="Arial" panose="020B0604020202020204" pitchFamily="34" charset="0"/>
              </a:rPr>
              <a:t>Your Attention</a:t>
            </a:r>
            <a:endParaRPr lang="en-US" sz="7200" b="1" i="1" dirty="0"/>
          </a:p>
        </p:txBody>
      </p:sp>
      <p:sp>
        <p:nvSpPr>
          <p:cNvPr id="4" name="Title 1">
            <a:extLst>
              <a:ext uri="{FF2B5EF4-FFF2-40B4-BE49-F238E27FC236}">
                <a16:creationId xmlns:a16="http://schemas.microsoft.com/office/drawing/2014/main" id="{BD2F17FD-CF49-33D7-DA35-C660B9C549C2}"/>
              </a:ext>
            </a:extLst>
          </p:cNvPr>
          <p:cNvSpPr txBox="1">
            <a:spLocks/>
          </p:cNvSpPr>
          <p:nvPr/>
        </p:nvSpPr>
        <p:spPr>
          <a:xfrm>
            <a:off x="7007817" y="4406207"/>
            <a:ext cx="8054714"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1" dirty="0"/>
              <a:t>Any Question !</a:t>
            </a:r>
            <a:endParaRPr lang="en-US" b="1" i="1" dirty="0"/>
          </a:p>
        </p:txBody>
      </p:sp>
      <p:sp>
        <p:nvSpPr>
          <p:cNvPr id="12" name="Slide Number Placeholder 7">
            <a:extLst>
              <a:ext uri="{FF2B5EF4-FFF2-40B4-BE49-F238E27FC236}">
                <a16:creationId xmlns:a16="http://schemas.microsoft.com/office/drawing/2014/main" id="{F1AD8BDD-8443-5095-3C7D-22420DD96E33}"/>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24</a:t>
            </a:fld>
            <a:endParaRPr lang="en-US"/>
          </a:p>
        </p:txBody>
      </p:sp>
      <p:pic>
        <p:nvPicPr>
          <p:cNvPr id="13" name="Picture 12">
            <a:extLst>
              <a:ext uri="{FF2B5EF4-FFF2-40B4-BE49-F238E27FC236}">
                <a16:creationId xmlns:a16="http://schemas.microsoft.com/office/drawing/2014/main" id="{1E79D09C-8B8A-5923-1808-F7EB1103F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73" y="2134691"/>
            <a:ext cx="6703417" cy="6703417"/>
          </a:xfrm>
          <a:prstGeom prst="rect">
            <a:avLst/>
          </a:prstGeom>
        </p:spPr>
      </p:pic>
      <p:sp>
        <p:nvSpPr>
          <p:cNvPr id="14" name="Title 1">
            <a:extLst>
              <a:ext uri="{FF2B5EF4-FFF2-40B4-BE49-F238E27FC236}">
                <a16:creationId xmlns:a16="http://schemas.microsoft.com/office/drawing/2014/main" id="{E0775622-146A-9DAB-FC02-0BC0874B3355}"/>
              </a:ext>
            </a:extLst>
          </p:cNvPr>
          <p:cNvSpPr txBox="1">
            <a:spLocks/>
          </p:cNvSpPr>
          <p:nvPr/>
        </p:nvSpPr>
        <p:spPr>
          <a:xfrm>
            <a:off x="5164427" y="48023"/>
            <a:ext cx="6703417" cy="7752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i="1" dirty="0">
                <a:latin typeface="Lucida Handwriting" panose="03010101010101010101" pitchFamily="66" charset="0"/>
              </a:rPr>
              <a:t>Art takes flight on the canvas of the sky</a:t>
            </a:r>
            <a:endParaRPr lang="en-US" sz="2800" b="1" i="1" dirty="0">
              <a:latin typeface="Lucida Handwriting" panose="03010101010101010101" pitchFamily="66" charset="0"/>
            </a:endParaRPr>
          </a:p>
        </p:txBody>
      </p:sp>
    </p:spTree>
    <p:extLst>
      <p:ext uri="{BB962C8B-B14F-4D97-AF65-F5344CB8AC3E}">
        <p14:creationId xmlns:p14="http://schemas.microsoft.com/office/powerpoint/2010/main" val="41302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19EC-498F-2445-E422-6329AA72FF04}"/>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24BEB5-F663-A2AA-5A25-314AB0C60F34}"/>
              </a:ext>
            </a:extLst>
          </p:cNvPr>
          <p:cNvGraphicFramePr>
            <a:graphicFrameLocks noGrp="1"/>
          </p:cNvGraphicFramePr>
          <p:nvPr>
            <p:extLst>
              <p:ext uri="{D42A27DB-BD31-4B8C-83A1-F6EECF244321}">
                <p14:modId xmlns:p14="http://schemas.microsoft.com/office/powerpoint/2010/main" val="2634914296"/>
              </p:ext>
            </p:extLst>
          </p:nvPr>
        </p:nvGraphicFramePr>
        <p:xfrm>
          <a:off x="476250" y="2227942"/>
          <a:ext cx="11106150" cy="4115708"/>
        </p:xfrm>
        <a:graphic>
          <a:graphicData uri="http://schemas.openxmlformats.org/drawingml/2006/table">
            <a:tbl>
              <a:tblPr firstRow="1" bandRow="1">
                <a:tableStyleId>{1FECB4D8-DB02-4DC6-A0A2-4F2EBAE1DC90}</a:tableStyleId>
              </a:tblPr>
              <a:tblGrid>
                <a:gridCol w="5553075">
                  <a:extLst>
                    <a:ext uri="{9D8B030D-6E8A-4147-A177-3AD203B41FA5}">
                      <a16:colId xmlns:a16="http://schemas.microsoft.com/office/drawing/2014/main" val="2293226580"/>
                    </a:ext>
                  </a:extLst>
                </a:gridCol>
                <a:gridCol w="5553075">
                  <a:extLst>
                    <a:ext uri="{9D8B030D-6E8A-4147-A177-3AD203B41FA5}">
                      <a16:colId xmlns:a16="http://schemas.microsoft.com/office/drawing/2014/main" val="2940535462"/>
                    </a:ext>
                  </a:extLst>
                </a:gridCol>
              </a:tblGrid>
              <a:tr h="497427">
                <a:tc>
                  <a:txBody>
                    <a:bodyPr/>
                    <a:lstStyle/>
                    <a:p>
                      <a:pPr algn="ctr"/>
                      <a:r>
                        <a:rPr lang="en-US" sz="2000" dirty="0">
                          <a:effectLst/>
                        </a:rPr>
                        <a:t>Stakeholder</a:t>
                      </a:r>
                      <a:endParaRPr lang="en-US" sz="20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B w="28575" cap="flat" cmpd="sng" algn="ctr">
                      <a:solidFill>
                        <a:schemeClr val="tx1">
                          <a:lumMod val="65000"/>
                          <a:lumOff val="35000"/>
                        </a:schemeClr>
                      </a:solidFill>
                      <a:prstDash val="solid"/>
                      <a:round/>
                      <a:headEnd type="none" w="med" len="med"/>
                      <a:tailEnd type="none" w="med" len="med"/>
                    </a:lnB>
                  </a:tcPr>
                </a:tc>
                <a:tc>
                  <a:txBody>
                    <a:bodyPr/>
                    <a:lstStyle/>
                    <a:p>
                      <a:pPr algn="ctr"/>
                      <a:r>
                        <a:rPr lang="en-US" sz="2000" dirty="0">
                          <a:effectLst/>
                        </a:rPr>
                        <a:t>Needs</a:t>
                      </a:r>
                      <a:endParaRPr lang="en-US" sz="20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3713970464"/>
                  </a:ext>
                </a:extLst>
              </a:tr>
              <a:tr h="975524">
                <a:tc>
                  <a:txBody>
                    <a:bodyPr/>
                    <a:lstStyle/>
                    <a:p>
                      <a:r>
                        <a:rPr lang="en-US" sz="1800" dirty="0">
                          <a:effectLst/>
                        </a:rPr>
                        <a:t>Event Organizers</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01&gt; Visual Attractiveness</a:t>
                      </a:r>
                    </a:p>
                    <a:p>
                      <a:r>
                        <a:rPr lang="en-US" sz="1800" dirty="0">
                          <a:effectLst/>
                        </a:rPr>
                        <a:t>&lt;SHN 04&gt; Enjoyment</a:t>
                      </a:r>
                    </a:p>
                    <a:p>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541127827"/>
                  </a:ext>
                </a:extLst>
              </a:tr>
              <a:tr h="975524">
                <a:tc>
                  <a:txBody>
                    <a:bodyPr/>
                    <a:lstStyle/>
                    <a:p>
                      <a:r>
                        <a:rPr lang="en-US" sz="1800" dirty="0">
                          <a:effectLst/>
                        </a:rPr>
                        <a:t>Drone Operator</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02&gt; Easy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05&gt;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254007714"/>
                  </a:ext>
                </a:extLst>
              </a:tr>
              <a:tr h="492183">
                <a:tc>
                  <a:txBody>
                    <a:bodyPr/>
                    <a:lstStyle/>
                    <a:p>
                      <a:r>
                        <a:rPr lang="en-US" sz="1800" dirty="0">
                          <a:effectLst/>
                        </a:rPr>
                        <a:t>Maintenance Crew</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r>
                        <a:rPr lang="en-US" sz="1800" dirty="0">
                          <a:effectLst/>
                        </a:rPr>
                        <a:t>&lt;SHN 03&gt; Easy Repair</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2355242033"/>
                  </a:ext>
                </a:extLst>
              </a:tr>
              <a:tr h="682867">
                <a:tc>
                  <a:txBody>
                    <a:bodyPr/>
                    <a:lstStyle/>
                    <a:p>
                      <a:r>
                        <a:rPr lang="en-US" sz="1800" dirty="0">
                          <a:effectLst/>
                        </a:rPr>
                        <a:t>Audience / Public</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01&gt; Visual Attractiveness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04&gt; Enjoyment</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lnB w="28575"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4047521023"/>
                  </a:ext>
                </a:extLst>
              </a:tr>
              <a:tr h="492183">
                <a:tc>
                  <a:txBody>
                    <a:bodyPr/>
                    <a:lstStyle/>
                    <a:p>
                      <a:r>
                        <a:rPr lang="en-US" sz="1800" dirty="0">
                          <a:effectLst/>
                        </a:rPr>
                        <a:t>Airspace Authority</a:t>
                      </a:r>
                      <a:endParaRPr lang="en-US" sz="1800" dirty="0">
                        <a:effectLst/>
                        <a:latin typeface="Arial" panose="020B0604020202020204" pitchFamily="34" charset="0"/>
                        <a:cs typeface="Arial" panose="020B0604020202020204" pitchFamily="34" charset="0"/>
                      </a:endParaRPr>
                    </a:p>
                  </a:txBody>
                  <a:tcPr anchor="ctr">
                    <a:lnR w="28575" cap="flat" cmpd="sng" algn="ctr">
                      <a:solidFill>
                        <a:schemeClr val="tx1">
                          <a:lumMod val="65000"/>
                          <a:lumOff val="35000"/>
                        </a:schemeClr>
                      </a:solidFill>
                      <a:prstDash val="solid"/>
                      <a:round/>
                      <a:headEnd type="none" w="med" len="med"/>
                      <a:tailEnd type="none" w="med" len="med"/>
                    </a:lnR>
                    <a:lnT w="285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&lt;SHN 06&gt; Airspace Compliance</a:t>
                      </a:r>
                      <a:endParaRPr lang="en-US" sz="1800" dirty="0">
                        <a:effectLst/>
                        <a:latin typeface="Arial" panose="020B0604020202020204" pitchFamily="34" charset="0"/>
                        <a:cs typeface="Arial" panose="020B0604020202020204" pitchFamily="34" charset="0"/>
                      </a:endParaRPr>
                    </a:p>
                  </a:txBody>
                  <a:tcPr anchor="ctr">
                    <a:lnL w="28575" cap="flat" cmpd="sng" algn="ctr">
                      <a:solidFill>
                        <a:schemeClr val="tx1">
                          <a:lumMod val="65000"/>
                          <a:lumOff val="35000"/>
                        </a:schemeClr>
                      </a:solidFill>
                      <a:prstDash val="solid"/>
                      <a:round/>
                      <a:headEnd type="none" w="med" len="med"/>
                      <a:tailEnd type="none" w="med" len="med"/>
                    </a:lnL>
                    <a:lnT w="28575" cap="flat" cmpd="sng" algn="ctr">
                      <a:solidFill>
                        <a:schemeClr val="tx1">
                          <a:lumMod val="65000"/>
                          <a:lumOff val="35000"/>
                        </a:schemeClr>
                      </a:solidFill>
                      <a:prstDash val="solid"/>
                      <a:round/>
                      <a:headEnd type="none" w="med" len="med"/>
                      <a:tailEnd type="none" w="med" len="med"/>
                    </a:lnT>
                  </a:tcPr>
                </a:tc>
                <a:extLst>
                  <a:ext uri="{0D108BD9-81ED-4DB2-BD59-A6C34878D82A}">
                    <a16:rowId xmlns:a16="http://schemas.microsoft.com/office/drawing/2014/main" val="3720128021"/>
                  </a:ext>
                </a:extLst>
              </a:tr>
            </a:tbl>
          </a:graphicData>
        </a:graphic>
      </p:graphicFrame>
      <p:graphicFrame>
        <p:nvGraphicFramePr>
          <p:cNvPr id="7" name="Table 6">
            <a:extLst>
              <a:ext uri="{FF2B5EF4-FFF2-40B4-BE49-F238E27FC236}">
                <a16:creationId xmlns:a16="http://schemas.microsoft.com/office/drawing/2014/main" id="{DBB010FD-74F3-F74D-C521-BA91AAAB9921}"/>
              </a:ext>
            </a:extLst>
          </p:cNvPr>
          <p:cNvGraphicFramePr>
            <a:graphicFrameLocks noGrp="1"/>
          </p:cNvGraphicFramePr>
          <p:nvPr>
            <p:extLst>
              <p:ext uri="{D42A27DB-BD31-4B8C-83A1-F6EECF244321}">
                <p14:modId xmlns:p14="http://schemas.microsoft.com/office/powerpoint/2010/main" val="1961809820"/>
              </p:ext>
            </p:extLst>
          </p:nvPr>
        </p:nvGraphicFramePr>
        <p:xfrm>
          <a:off x="476250" y="2227941"/>
          <a:ext cx="11106150" cy="4115707"/>
        </p:xfrm>
        <a:graphic>
          <a:graphicData uri="http://schemas.openxmlformats.org/drawingml/2006/table">
            <a:tbl>
              <a:tblPr/>
              <a:tblGrid>
                <a:gridCol w="11106150">
                  <a:extLst>
                    <a:ext uri="{9D8B030D-6E8A-4147-A177-3AD203B41FA5}">
                      <a16:colId xmlns:a16="http://schemas.microsoft.com/office/drawing/2014/main" val="1142660346"/>
                    </a:ext>
                  </a:extLst>
                </a:gridCol>
              </a:tblGrid>
              <a:tr h="4115707">
                <a:tc>
                  <a:txBody>
                    <a:bodyPr/>
                    <a:lstStyle/>
                    <a:p>
                      <a:endParaRPr lang="en-US" dirty="0"/>
                    </a:p>
                  </a:txBody>
                  <a:tcPr>
                    <a:lnL w="28575" cmpd="sng">
                      <a:solidFill>
                        <a:schemeClr val="tx1">
                          <a:lumMod val="65000"/>
                          <a:lumOff val="35000"/>
                        </a:schemeClr>
                      </a:solidFill>
                      <a:prstDash val="solid"/>
                    </a:lnL>
                    <a:lnR w="28575" cmpd="sng">
                      <a:solidFill>
                        <a:schemeClr val="tx1">
                          <a:lumMod val="65000"/>
                          <a:lumOff val="35000"/>
                        </a:schemeClr>
                      </a:solidFill>
                      <a:prstDash val="solid"/>
                    </a:lnR>
                    <a:lnT w="28575" cmpd="sng">
                      <a:solidFill>
                        <a:schemeClr val="tx1">
                          <a:lumMod val="65000"/>
                          <a:lumOff val="35000"/>
                        </a:schemeClr>
                      </a:solidFill>
                      <a:prstDash val="solid"/>
                    </a:lnT>
                    <a:lnB w="28575" cmpd="sng">
                      <a:solidFill>
                        <a:schemeClr val="tx1">
                          <a:lumMod val="65000"/>
                          <a:lumOff val="35000"/>
                        </a:schemeClr>
                      </a:solidFill>
                      <a:prstDash val="solid"/>
                    </a:lnB>
                  </a:tcPr>
                </a:tc>
                <a:extLst>
                  <a:ext uri="{0D108BD9-81ED-4DB2-BD59-A6C34878D82A}">
                    <a16:rowId xmlns:a16="http://schemas.microsoft.com/office/drawing/2014/main" val="2166411366"/>
                  </a:ext>
                </a:extLst>
              </a:tr>
            </a:tbl>
          </a:graphicData>
        </a:graphic>
      </p:graphicFrame>
      <p:sp>
        <p:nvSpPr>
          <p:cNvPr id="5" name="Rectangle 4">
            <a:extLst>
              <a:ext uri="{FF2B5EF4-FFF2-40B4-BE49-F238E27FC236}">
                <a16:creationId xmlns:a16="http://schemas.microsoft.com/office/drawing/2014/main" id="{7101D471-2DB7-F1E8-812E-0DD417943B08}"/>
              </a:ext>
            </a:extLst>
          </p:cNvPr>
          <p:cNvSpPr/>
          <p:nvPr/>
        </p:nvSpPr>
        <p:spPr>
          <a:xfrm>
            <a:off x="476249" y="299794"/>
            <a:ext cx="753263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C2F68-42B8-B2A1-E5D9-5BFF126631EB}"/>
              </a:ext>
            </a:extLst>
          </p:cNvPr>
          <p:cNvSpPr>
            <a:spLocks noGrp="1"/>
          </p:cNvSpPr>
          <p:nvPr>
            <p:ph type="title"/>
          </p:nvPr>
        </p:nvSpPr>
        <p:spPr>
          <a:xfrm>
            <a:off x="476250" y="-57150"/>
            <a:ext cx="10515600" cy="1325563"/>
          </a:xfrm>
        </p:spPr>
        <p:txBody>
          <a:bodyPr>
            <a:normAutofit/>
          </a:bodyPr>
          <a:lstStyle/>
          <a:p>
            <a:r>
              <a:rPr lang="en-US" sz="4000" b="1" dirty="0"/>
              <a:t>Stakeholders and Their Needs</a:t>
            </a:r>
          </a:p>
        </p:txBody>
      </p:sp>
      <p:sp>
        <p:nvSpPr>
          <p:cNvPr id="3" name="Content Placeholder 2">
            <a:extLst>
              <a:ext uri="{FF2B5EF4-FFF2-40B4-BE49-F238E27FC236}">
                <a16:creationId xmlns:a16="http://schemas.microsoft.com/office/drawing/2014/main" id="{B8DD78B3-1237-BFE7-07EC-4E13A0280294}"/>
              </a:ext>
            </a:extLst>
          </p:cNvPr>
          <p:cNvSpPr>
            <a:spLocks noGrp="1"/>
          </p:cNvSpPr>
          <p:nvPr>
            <p:ph idx="1"/>
          </p:nvPr>
        </p:nvSpPr>
        <p:spPr>
          <a:xfrm>
            <a:off x="476250" y="1068784"/>
            <a:ext cx="11106150" cy="108295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drone light show system must meet the expectations of multiple stakeholders, each with different priorities. Understanding these needs helps us define clear system requirements and ensures the system delivers value to everyone involved.</a:t>
            </a:r>
          </a:p>
        </p:txBody>
      </p:sp>
      <p:sp>
        <p:nvSpPr>
          <p:cNvPr id="6" name="Rectangle 5">
            <a:extLst>
              <a:ext uri="{FF2B5EF4-FFF2-40B4-BE49-F238E27FC236}">
                <a16:creationId xmlns:a16="http://schemas.microsoft.com/office/drawing/2014/main" id="{47501454-825E-6F0C-9F2E-8911DFFC8923}"/>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309306-6D25-6718-9A52-DF12F9154BB8}"/>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7">
            <a:extLst>
              <a:ext uri="{FF2B5EF4-FFF2-40B4-BE49-F238E27FC236}">
                <a16:creationId xmlns:a16="http://schemas.microsoft.com/office/drawing/2014/main" id="{2913309D-3C9F-8E4B-BCA4-092BEC28FE01}"/>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3</a:t>
            </a:fld>
            <a:endParaRPr lang="en-US"/>
          </a:p>
        </p:txBody>
      </p:sp>
    </p:spTree>
    <p:extLst>
      <p:ext uri="{BB962C8B-B14F-4D97-AF65-F5344CB8AC3E}">
        <p14:creationId xmlns:p14="http://schemas.microsoft.com/office/powerpoint/2010/main" val="93477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7CA979-18F7-EA6F-8F07-390F345AA118}"/>
              </a:ext>
            </a:extLst>
          </p:cNvPr>
          <p:cNvPicPr>
            <a:picLocks noChangeAspect="1"/>
          </p:cNvPicPr>
          <p:nvPr/>
        </p:nvPicPr>
        <p:blipFill>
          <a:blip r:embed="rId2">
            <a:extLst>
              <a:ext uri="{28A0092B-C50C-407E-A947-70E740481C1C}">
                <a14:useLocalDpi xmlns:a14="http://schemas.microsoft.com/office/drawing/2010/main" val="0"/>
              </a:ext>
            </a:extLst>
          </a:blip>
          <a:srcRect l="35315" t="23741" r="23552" b="1787"/>
          <a:stretch>
            <a:fillRect/>
          </a:stretch>
        </p:blipFill>
        <p:spPr>
          <a:xfrm>
            <a:off x="5448300" y="847038"/>
            <a:ext cx="6290408" cy="6042494"/>
          </a:xfrm>
          <a:custGeom>
            <a:avLst/>
            <a:gdLst>
              <a:gd name="connsiteX0" fmla="*/ 0 w 5791200"/>
              <a:gd name="connsiteY0" fmla="*/ 0 h 5646204"/>
              <a:gd name="connsiteX1" fmla="*/ 5791200 w 5791200"/>
              <a:gd name="connsiteY1" fmla="*/ 0 h 5646204"/>
              <a:gd name="connsiteX2" fmla="*/ 5791200 w 5791200"/>
              <a:gd name="connsiteY2" fmla="*/ 5646204 h 5646204"/>
              <a:gd name="connsiteX3" fmla="*/ 876300 w 5791200"/>
              <a:gd name="connsiteY3" fmla="*/ 5646204 h 5646204"/>
              <a:gd name="connsiteX4" fmla="*/ 876300 w 5791200"/>
              <a:gd name="connsiteY4" fmla="*/ 3760520 h 5646204"/>
              <a:gd name="connsiteX5" fmla="*/ 0 w 5791200"/>
              <a:gd name="connsiteY5" fmla="*/ 3760520 h 56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1200" h="5646204">
                <a:moveTo>
                  <a:pt x="0" y="0"/>
                </a:moveTo>
                <a:lnTo>
                  <a:pt x="5791200" y="0"/>
                </a:lnTo>
                <a:lnTo>
                  <a:pt x="5791200" y="5646204"/>
                </a:lnTo>
                <a:lnTo>
                  <a:pt x="876300" y="5646204"/>
                </a:lnTo>
                <a:lnTo>
                  <a:pt x="876300" y="3760520"/>
                </a:lnTo>
                <a:lnTo>
                  <a:pt x="0" y="3760520"/>
                </a:lnTo>
                <a:close/>
              </a:path>
            </a:pathLst>
          </a:custGeom>
        </p:spPr>
      </p:pic>
      <p:pic>
        <p:nvPicPr>
          <p:cNvPr id="10" name="Picture 9">
            <a:extLst>
              <a:ext uri="{FF2B5EF4-FFF2-40B4-BE49-F238E27FC236}">
                <a16:creationId xmlns:a16="http://schemas.microsoft.com/office/drawing/2014/main" id="{743D81E0-ADB9-661A-3D22-D628426F8A78}"/>
              </a:ext>
            </a:extLst>
          </p:cNvPr>
          <p:cNvPicPr>
            <a:picLocks noChangeAspect="1"/>
          </p:cNvPicPr>
          <p:nvPr/>
        </p:nvPicPr>
        <p:blipFill>
          <a:blip r:embed="rId2">
            <a:extLst>
              <a:ext uri="{28A0092B-C50C-407E-A947-70E740481C1C}">
                <a14:useLocalDpi xmlns:a14="http://schemas.microsoft.com/office/drawing/2010/main" val="0"/>
              </a:ext>
            </a:extLst>
          </a:blip>
          <a:srcRect l="1673" t="23824" r="58412" b="4676"/>
          <a:stretch>
            <a:fillRect/>
          </a:stretch>
        </p:blipFill>
        <p:spPr>
          <a:xfrm>
            <a:off x="342900" y="815506"/>
            <a:ext cx="6358010" cy="6042494"/>
          </a:xfrm>
          <a:custGeom>
            <a:avLst/>
            <a:gdLst>
              <a:gd name="connsiteX0" fmla="*/ 0 w 6358010"/>
              <a:gd name="connsiteY0" fmla="*/ 0 h 6042494"/>
              <a:gd name="connsiteX1" fmla="*/ 4876800 w 6358010"/>
              <a:gd name="connsiteY1" fmla="*/ 0 h 6042494"/>
              <a:gd name="connsiteX2" fmla="*/ 4876800 w 6358010"/>
              <a:gd name="connsiteY2" fmla="*/ 2003894 h 6042494"/>
              <a:gd name="connsiteX3" fmla="*/ 5409697 w 6358010"/>
              <a:gd name="connsiteY3" fmla="*/ 2003894 h 6042494"/>
              <a:gd name="connsiteX4" fmla="*/ 5409697 w 6358010"/>
              <a:gd name="connsiteY4" fmla="*/ 4059657 h 6042494"/>
              <a:gd name="connsiteX5" fmla="*/ 6358010 w 6358010"/>
              <a:gd name="connsiteY5" fmla="*/ 4059657 h 6042494"/>
              <a:gd name="connsiteX6" fmla="*/ 6358010 w 6358010"/>
              <a:gd name="connsiteY6" fmla="*/ 6042494 h 6042494"/>
              <a:gd name="connsiteX7" fmla="*/ 0 w 6358010"/>
              <a:gd name="connsiteY7" fmla="*/ 6042494 h 60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8010" h="6042494">
                <a:moveTo>
                  <a:pt x="0" y="0"/>
                </a:moveTo>
                <a:lnTo>
                  <a:pt x="4876800" y="0"/>
                </a:lnTo>
                <a:lnTo>
                  <a:pt x="4876800" y="2003894"/>
                </a:lnTo>
                <a:lnTo>
                  <a:pt x="5409697" y="2003894"/>
                </a:lnTo>
                <a:lnTo>
                  <a:pt x="5409697" y="4059657"/>
                </a:lnTo>
                <a:lnTo>
                  <a:pt x="6358010" y="4059657"/>
                </a:lnTo>
                <a:lnTo>
                  <a:pt x="6358010" y="6042494"/>
                </a:lnTo>
                <a:lnTo>
                  <a:pt x="0" y="6042494"/>
                </a:lnTo>
                <a:close/>
              </a:path>
            </a:pathLst>
          </a:custGeom>
        </p:spPr>
      </p:pic>
      <p:sp>
        <p:nvSpPr>
          <p:cNvPr id="2" name="Rectangle 1">
            <a:extLst>
              <a:ext uri="{FF2B5EF4-FFF2-40B4-BE49-F238E27FC236}">
                <a16:creationId xmlns:a16="http://schemas.microsoft.com/office/drawing/2014/main" id="{A693025F-88D5-8309-0E07-1AAFD0A165C3}"/>
              </a:ext>
            </a:extLst>
          </p:cNvPr>
          <p:cNvSpPr/>
          <p:nvPr/>
        </p:nvSpPr>
        <p:spPr>
          <a:xfrm>
            <a:off x="476250" y="299794"/>
            <a:ext cx="11196710"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6732183-996E-FC89-2E10-4A86A91DB567}"/>
              </a:ext>
            </a:extLst>
          </p:cNvPr>
          <p:cNvSpPr>
            <a:spLocks noGrp="1"/>
          </p:cNvSpPr>
          <p:nvPr>
            <p:ph type="title"/>
          </p:nvPr>
        </p:nvSpPr>
        <p:spPr>
          <a:xfrm>
            <a:off x="476250" y="-57150"/>
            <a:ext cx="10515600" cy="1325563"/>
          </a:xfrm>
        </p:spPr>
        <p:txBody>
          <a:bodyPr>
            <a:normAutofit/>
          </a:bodyPr>
          <a:lstStyle/>
          <a:p>
            <a:r>
              <a:rPr lang="en-US" sz="4000" b="1" dirty="0"/>
              <a:t>Stakeholders Needs and Concerns in </a:t>
            </a:r>
            <a:r>
              <a:rPr lang="en-US" sz="4000" b="1" dirty="0" err="1"/>
              <a:t>SysML</a:t>
            </a:r>
            <a:r>
              <a:rPr lang="en-US" sz="4000" b="1" dirty="0"/>
              <a:t> v2</a:t>
            </a:r>
          </a:p>
        </p:txBody>
      </p:sp>
      <p:sp>
        <p:nvSpPr>
          <p:cNvPr id="3" name="Rectangle 2">
            <a:extLst>
              <a:ext uri="{FF2B5EF4-FFF2-40B4-BE49-F238E27FC236}">
                <a16:creationId xmlns:a16="http://schemas.microsoft.com/office/drawing/2014/main" id="{6D5DFBFF-5C7F-E2F4-F331-A3236F9BCC10}"/>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944A0D-2D50-FBD0-4974-04F0EF36131D}"/>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7">
            <a:extLst>
              <a:ext uri="{FF2B5EF4-FFF2-40B4-BE49-F238E27FC236}">
                <a16:creationId xmlns:a16="http://schemas.microsoft.com/office/drawing/2014/main" id="{FA43D8C7-055F-CDBB-7E3D-F0BE60C4A399}"/>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4</a:t>
            </a:fld>
            <a:endParaRPr lang="en-US"/>
          </a:p>
        </p:txBody>
      </p:sp>
    </p:spTree>
    <p:extLst>
      <p:ext uri="{BB962C8B-B14F-4D97-AF65-F5344CB8AC3E}">
        <p14:creationId xmlns:p14="http://schemas.microsoft.com/office/powerpoint/2010/main" val="27738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F924-917D-3657-09BB-81E0561C8D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A67DB9-4698-4D07-6120-43D8027F18CF}"/>
              </a:ext>
            </a:extLst>
          </p:cNvPr>
          <p:cNvSpPr/>
          <p:nvPr/>
        </p:nvSpPr>
        <p:spPr>
          <a:xfrm>
            <a:off x="476250" y="299794"/>
            <a:ext cx="735921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68E725-5BF6-2BA5-3BE0-C7B515AD2BF4}"/>
              </a:ext>
            </a:extLst>
          </p:cNvPr>
          <p:cNvPicPr>
            <a:picLocks noChangeAspect="1"/>
          </p:cNvPicPr>
          <p:nvPr/>
        </p:nvPicPr>
        <p:blipFill>
          <a:blip r:embed="rId3">
            <a:extLst>
              <a:ext uri="{28A0092B-C50C-407E-A947-70E740481C1C}">
                <a14:useLocalDpi xmlns:a14="http://schemas.microsoft.com/office/drawing/2010/main" val="0"/>
              </a:ext>
            </a:extLst>
          </a:blip>
          <a:srcRect l="53404" t="5815" r="23552" b="37335"/>
          <a:stretch>
            <a:fillRect/>
          </a:stretch>
        </p:blipFill>
        <p:spPr>
          <a:xfrm>
            <a:off x="6572251" y="3238500"/>
            <a:ext cx="2745511" cy="2123572"/>
          </a:xfrm>
          <a:prstGeom prst="rect">
            <a:avLst/>
          </a:prstGeom>
        </p:spPr>
      </p:pic>
      <p:sp>
        <p:nvSpPr>
          <p:cNvPr id="2" name="Title 1">
            <a:extLst>
              <a:ext uri="{FF2B5EF4-FFF2-40B4-BE49-F238E27FC236}">
                <a16:creationId xmlns:a16="http://schemas.microsoft.com/office/drawing/2014/main" id="{9F52196A-DF67-5024-1F84-676DA0C9A0EC}"/>
              </a:ext>
            </a:extLst>
          </p:cNvPr>
          <p:cNvSpPr>
            <a:spLocks noGrp="1"/>
          </p:cNvSpPr>
          <p:nvPr>
            <p:ph type="title"/>
          </p:nvPr>
        </p:nvSpPr>
        <p:spPr>
          <a:xfrm>
            <a:off x="476250" y="-78378"/>
            <a:ext cx="10515600" cy="1325563"/>
          </a:xfrm>
        </p:spPr>
        <p:txBody>
          <a:bodyPr>
            <a:normAutofit/>
          </a:bodyPr>
          <a:lstStyle/>
          <a:p>
            <a:r>
              <a:rPr lang="en-US" sz="4000" b="1" dirty="0"/>
              <a:t>Ports and Interfaces Definition</a:t>
            </a:r>
          </a:p>
        </p:txBody>
      </p:sp>
      <p:sp>
        <p:nvSpPr>
          <p:cNvPr id="3" name="Content Placeholder 2">
            <a:extLst>
              <a:ext uri="{FF2B5EF4-FFF2-40B4-BE49-F238E27FC236}">
                <a16:creationId xmlns:a16="http://schemas.microsoft.com/office/drawing/2014/main" id="{EE0A6CC9-D9C0-45DF-4C7D-24490CCBCF20}"/>
              </a:ext>
            </a:extLst>
          </p:cNvPr>
          <p:cNvSpPr>
            <a:spLocks noGrp="1"/>
          </p:cNvSpPr>
          <p:nvPr>
            <p:ph idx="1"/>
          </p:nvPr>
        </p:nvSpPr>
        <p:spPr>
          <a:xfrm>
            <a:off x="476250" y="1005100"/>
            <a:ext cx="11106150" cy="3941365"/>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The System of Interest (</a:t>
            </a:r>
            <a:r>
              <a:rPr lang="en-US" sz="2000" dirty="0" err="1">
                <a:latin typeface="Arial" panose="020B0604020202020204" pitchFamily="34" charset="0"/>
                <a:cs typeface="Arial" panose="020B0604020202020204" pitchFamily="34" charset="0"/>
              </a:rPr>
              <a:t>SoI</a:t>
            </a:r>
            <a:r>
              <a:rPr lang="en-US" sz="2000" dirty="0">
                <a:latin typeface="Arial" panose="020B0604020202020204" pitchFamily="34" charset="0"/>
                <a:cs typeface="Arial" panose="020B0604020202020204" pitchFamily="34" charset="0"/>
              </a:rPr>
              <a:t>) is the Drone Light Show System, which includes hundreds of drones working together to create synchronized patterns and images in the sky. The performance of the Drone Light Show System depends not only on the drones themselves but also on how the whole system interacts with external factors. </a:t>
            </a:r>
          </a:p>
          <a:p>
            <a:pPr marL="0" indent="0" algn="just">
              <a:buNone/>
            </a:pPr>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SysML</a:t>
            </a:r>
            <a:r>
              <a:rPr lang="en-US" sz="2000" dirty="0">
                <a:latin typeface="Arial" panose="020B0604020202020204" pitchFamily="34" charset="0"/>
                <a:cs typeface="Arial" panose="020B0604020202020204" pitchFamily="34" charset="0"/>
              </a:rPr>
              <a:t> v2, ports and interfaces are used to show those interactions between the SOI and the external factors as well as the interfaces between internal components of the SOI. The following shows how the ports and interfaces are defined before being used.</a:t>
            </a:r>
          </a:p>
        </p:txBody>
      </p:sp>
      <p:pic>
        <p:nvPicPr>
          <p:cNvPr id="7" name="Picture 6">
            <a:extLst>
              <a:ext uri="{FF2B5EF4-FFF2-40B4-BE49-F238E27FC236}">
                <a16:creationId xmlns:a16="http://schemas.microsoft.com/office/drawing/2014/main" id="{1BA3339E-2591-E990-4A8A-1D87D59860A0}"/>
              </a:ext>
            </a:extLst>
          </p:cNvPr>
          <p:cNvPicPr>
            <a:picLocks noChangeAspect="1"/>
          </p:cNvPicPr>
          <p:nvPr/>
        </p:nvPicPr>
        <p:blipFill>
          <a:blip r:embed="rId3">
            <a:extLst>
              <a:ext uri="{28A0092B-C50C-407E-A947-70E740481C1C}">
                <a14:useLocalDpi xmlns:a14="http://schemas.microsoft.com/office/drawing/2010/main" val="0"/>
              </a:ext>
            </a:extLst>
          </a:blip>
          <a:srcRect r="46241" b="35617"/>
          <a:stretch>
            <a:fillRect/>
          </a:stretch>
        </p:blipFill>
        <p:spPr>
          <a:xfrm>
            <a:off x="249183" y="3122017"/>
            <a:ext cx="6550409" cy="2459633"/>
          </a:xfrm>
          <a:prstGeom prst="rect">
            <a:avLst/>
          </a:prstGeom>
        </p:spPr>
      </p:pic>
      <p:pic>
        <p:nvPicPr>
          <p:cNvPr id="10" name="Picture 9">
            <a:extLst>
              <a:ext uri="{FF2B5EF4-FFF2-40B4-BE49-F238E27FC236}">
                <a16:creationId xmlns:a16="http://schemas.microsoft.com/office/drawing/2014/main" id="{0B151E40-A274-5A7C-AD4A-702BE118CE40}"/>
              </a:ext>
            </a:extLst>
          </p:cNvPr>
          <p:cNvPicPr>
            <a:picLocks noChangeAspect="1"/>
          </p:cNvPicPr>
          <p:nvPr/>
        </p:nvPicPr>
        <p:blipFill>
          <a:blip r:embed="rId3">
            <a:extLst>
              <a:ext uri="{28A0092B-C50C-407E-A947-70E740481C1C}">
                <a14:useLocalDpi xmlns:a14="http://schemas.microsoft.com/office/drawing/2010/main" val="0"/>
              </a:ext>
            </a:extLst>
          </a:blip>
          <a:srcRect l="56552" t="71668" r="23176" b="2410"/>
          <a:stretch>
            <a:fillRect/>
          </a:stretch>
        </p:blipFill>
        <p:spPr>
          <a:xfrm>
            <a:off x="6874739" y="5257801"/>
            <a:ext cx="2745511" cy="1515064"/>
          </a:xfrm>
          <a:prstGeom prst="rect">
            <a:avLst/>
          </a:prstGeom>
        </p:spPr>
      </p:pic>
      <p:pic>
        <p:nvPicPr>
          <p:cNvPr id="9" name="Picture 8">
            <a:extLst>
              <a:ext uri="{FF2B5EF4-FFF2-40B4-BE49-F238E27FC236}">
                <a16:creationId xmlns:a16="http://schemas.microsoft.com/office/drawing/2014/main" id="{D34FA4EE-1431-566B-3559-372320593326}"/>
              </a:ext>
            </a:extLst>
          </p:cNvPr>
          <p:cNvPicPr>
            <a:picLocks noChangeAspect="1"/>
          </p:cNvPicPr>
          <p:nvPr/>
        </p:nvPicPr>
        <p:blipFill>
          <a:blip r:embed="rId3">
            <a:extLst>
              <a:ext uri="{28A0092B-C50C-407E-A947-70E740481C1C}">
                <a14:useLocalDpi xmlns:a14="http://schemas.microsoft.com/office/drawing/2010/main" val="0"/>
              </a:ext>
            </a:extLst>
          </a:blip>
          <a:srcRect l="2093" t="68086" r="46014" b="2410"/>
          <a:stretch>
            <a:fillRect/>
          </a:stretch>
        </p:blipFill>
        <p:spPr>
          <a:xfrm>
            <a:off x="405902" y="5219700"/>
            <a:ext cx="6521719" cy="1600200"/>
          </a:xfrm>
          <a:prstGeom prst="rect">
            <a:avLst/>
          </a:prstGeom>
        </p:spPr>
      </p:pic>
      <p:pic>
        <p:nvPicPr>
          <p:cNvPr id="13" name="Picture 12">
            <a:extLst>
              <a:ext uri="{FF2B5EF4-FFF2-40B4-BE49-F238E27FC236}">
                <a16:creationId xmlns:a16="http://schemas.microsoft.com/office/drawing/2014/main" id="{3BC7D92F-9D2A-1E4D-457C-D290CFAB301C}"/>
              </a:ext>
            </a:extLst>
          </p:cNvPr>
          <p:cNvPicPr>
            <a:picLocks noChangeAspect="1"/>
          </p:cNvPicPr>
          <p:nvPr/>
        </p:nvPicPr>
        <p:blipFill>
          <a:blip r:embed="rId3">
            <a:extLst>
              <a:ext uri="{28A0092B-C50C-407E-A947-70E740481C1C}">
                <a14:useLocalDpi xmlns:a14="http://schemas.microsoft.com/office/drawing/2010/main" val="0"/>
              </a:ext>
            </a:extLst>
          </a:blip>
          <a:srcRect l="80079" t="5382" r="-3123" b="31890"/>
          <a:stretch>
            <a:fillRect/>
          </a:stretch>
        </p:blipFill>
        <p:spPr>
          <a:xfrm>
            <a:off x="9317762" y="3238500"/>
            <a:ext cx="2745511" cy="2343150"/>
          </a:xfrm>
          <a:prstGeom prst="rect">
            <a:avLst/>
          </a:prstGeom>
        </p:spPr>
      </p:pic>
      <p:pic>
        <p:nvPicPr>
          <p:cNvPr id="12" name="Picture 11">
            <a:extLst>
              <a:ext uri="{FF2B5EF4-FFF2-40B4-BE49-F238E27FC236}">
                <a16:creationId xmlns:a16="http://schemas.microsoft.com/office/drawing/2014/main" id="{A5A54701-DD5E-ACB7-12C1-557B9DEBB4E8}"/>
              </a:ext>
            </a:extLst>
          </p:cNvPr>
          <p:cNvPicPr>
            <a:picLocks noChangeAspect="1"/>
          </p:cNvPicPr>
          <p:nvPr/>
        </p:nvPicPr>
        <p:blipFill>
          <a:blip r:embed="rId3">
            <a:extLst>
              <a:ext uri="{28A0092B-C50C-407E-A947-70E740481C1C}">
                <a14:useLocalDpi xmlns:a14="http://schemas.microsoft.com/office/drawing/2010/main" val="0"/>
              </a:ext>
            </a:extLst>
          </a:blip>
          <a:srcRect l="80456" t="72340" r="-173" b="1565"/>
          <a:stretch>
            <a:fillRect/>
          </a:stretch>
        </p:blipFill>
        <p:spPr>
          <a:xfrm>
            <a:off x="9272453" y="5381121"/>
            <a:ext cx="2661738" cy="1520233"/>
          </a:xfrm>
          <a:prstGeom prst="rect">
            <a:avLst/>
          </a:prstGeom>
        </p:spPr>
      </p:pic>
      <p:sp>
        <p:nvSpPr>
          <p:cNvPr id="5" name="Rectangle 4">
            <a:extLst>
              <a:ext uri="{FF2B5EF4-FFF2-40B4-BE49-F238E27FC236}">
                <a16:creationId xmlns:a16="http://schemas.microsoft.com/office/drawing/2014/main" id="{21F30B46-F5B6-E603-3C49-27DCD17593B8}"/>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491BB9-5B83-F277-4EA1-74D12D9DAC36}"/>
              </a:ext>
            </a:extLst>
          </p:cNvPr>
          <p:cNvSpPr/>
          <p:nvPr/>
        </p:nvSpPr>
        <p:spPr>
          <a:xfrm rot="2405928">
            <a:off x="-1085849" y="6482172"/>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7">
            <a:extLst>
              <a:ext uri="{FF2B5EF4-FFF2-40B4-BE49-F238E27FC236}">
                <a16:creationId xmlns:a16="http://schemas.microsoft.com/office/drawing/2014/main" id="{F3B12411-51A5-8BFE-E415-F1FDC7F2E38E}"/>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5</a:t>
            </a:fld>
            <a:endParaRPr lang="en-US"/>
          </a:p>
        </p:txBody>
      </p:sp>
    </p:spTree>
    <p:extLst>
      <p:ext uri="{BB962C8B-B14F-4D97-AF65-F5344CB8AC3E}">
        <p14:creationId xmlns:p14="http://schemas.microsoft.com/office/powerpoint/2010/main" val="206092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E871-80E9-91E2-A5CA-2EADF19B75A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15BF1B0-31E0-AF9F-CC8F-428B6E19AE97}"/>
              </a:ext>
            </a:extLst>
          </p:cNvPr>
          <p:cNvPicPr>
            <a:picLocks noChangeAspect="1"/>
          </p:cNvPicPr>
          <p:nvPr/>
        </p:nvPicPr>
        <p:blipFill>
          <a:blip r:embed="rId2">
            <a:extLst>
              <a:ext uri="{28A0092B-C50C-407E-A947-70E740481C1C}">
                <a14:useLocalDpi xmlns:a14="http://schemas.microsoft.com/office/drawing/2010/main" val="0"/>
              </a:ext>
            </a:extLst>
          </a:blip>
          <a:srcRect l="5769" t="19497" r="28459" b="9276"/>
          <a:stretch>
            <a:fillRect/>
          </a:stretch>
        </p:blipFill>
        <p:spPr>
          <a:xfrm>
            <a:off x="360433" y="695032"/>
            <a:ext cx="11471134" cy="6178734"/>
          </a:xfrm>
          <a:prstGeom prst="rect">
            <a:avLst/>
          </a:prstGeom>
        </p:spPr>
      </p:pic>
      <p:sp>
        <p:nvSpPr>
          <p:cNvPr id="3" name="Rectangle 2">
            <a:extLst>
              <a:ext uri="{FF2B5EF4-FFF2-40B4-BE49-F238E27FC236}">
                <a16:creationId xmlns:a16="http://schemas.microsoft.com/office/drawing/2014/main" id="{DA6B58DE-4212-0CB2-80E9-EAE8A6C497AE}"/>
              </a:ext>
            </a:extLst>
          </p:cNvPr>
          <p:cNvSpPr/>
          <p:nvPr/>
        </p:nvSpPr>
        <p:spPr>
          <a:xfrm>
            <a:off x="476249" y="299794"/>
            <a:ext cx="7564165"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B5B73-6ECA-ADA4-5707-CED893ABF99B}"/>
              </a:ext>
            </a:extLst>
          </p:cNvPr>
          <p:cNvSpPr>
            <a:spLocks noGrp="1"/>
          </p:cNvSpPr>
          <p:nvPr>
            <p:ph type="title"/>
          </p:nvPr>
        </p:nvSpPr>
        <p:spPr>
          <a:xfrm>
            <a:off x="476250" y="-78378"/>
            <a:ext cx="10515600" cy="1325563"/>
          </a:xfrm>
        </p:spPr>
        <p:txBody>
          <a:bodyPr>
            <a:normAutofit/>
          </a:bodyPr>
          <a:lstStyle/>
          <a:p>
            <a:r>
              <a:rPr lang="en-US" sz="4000" b="1" dirty="0"/>
              <a:t>Performance Context (Black Box)</a:t>
            </a:r>
          </a:p>
        </p:txBody>
      </p:sp>
      <p:sp>
        <p:nvSpPr>
          <p:cNvPr id="4" name="Rectangle 3">
            <a:extLst>
              <a:ext uri="{FF2B5EF4-FFF2-40B4-BE49-F238E27FC236}">
                <a16:creationId xmlns:a16="http://schemas.microsoft.com/office/drawing/2014/main" id="{D50EB162-A677-3ADD-1EB9-BAA36E5C73C5}"/>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E5CBE1-517B-3B73-6903-9DBB19D84314}"/>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a:extLst>
              <a:ext uri="{FF2B5EF4-FFF2-40B4-BE49-F238E27FC236}">
                <a16:creationId xmlns:a16="http://schemas.microsoft.com/office/drawing/2014/main" id="{2D258BC2-1BA2-ED93-50A8-1512E25AF1D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6</a:t>
            </a:fld>
            <a:endParaRPr lang="en-US"/>
          </a:p>
        </p:txBody>
      </p:sp>
    </p:spTree>
    <p:extLst>
      <p:ext uri="{BB962C8B-B14F-4D97-AF65-F5344CB8AC3E}">
        <p14:creationId xmlns:p14="http://schemas.microsoft.com/office/powerpoint/2010/main" val="88824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64D1-D216-0F26-5AF8-2F5A2CFEB38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136DA9B-D0C9-180E-DD5B-F3007BA0C623}"/>
              </a:ext>
            </a:extLst>
          </p:cNvPr>
          <p:cNvSpPr/>
          <p:nvPr/>
        </p:nvSpPr>
        <p:spPr>
          <a:xfrm>
            <a:off x="476250" y="110602"/>
            <a:ext cx="8541626"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96E21-9381-4A01-1DF6-A4ACB791852F}"/>
              </a:ext>
            </a:extLst>
          </p:cNvPr>
          <p:cNvSpPr>
            <a:spLocks noGrp="1"/>
          </p:cNvSpPr>
          <p:nvPr>
            <p:ph type="title"/>
          </p:nvPr>
        </p:nvSpPr>
        <p:spPr>
          <a:xfrm>
            <a:off x="476250" y="-267570"/>
            <a:ext cx="10515600" cy="1325563"/>
          </a:xfrm>
        </p:spPr>
        <p:txBody>
          <a:bodyPr>
            <a:normAutofit/>
          </a:bodyPr>
          <a:lstStyle/>
          <a:p>
            <a:r>
              <a:rPr lang="en-US" sz="4000" b="1" dirty="0"/>
              <a:t>Interconnection View of SOI (White Box)</a:t>
            </a:r>
          </a:p>
        </p:txBody>
      </p:sp>
      <p:pic>
        <p:nvPicPr>
          <p:cNvPr id="4" name="Picture 3">
            <a:extLst>
              <a:ext uri="{FF2B5EF4-FFF2-40B4-BE49-F238E27FC236}">
                <a16:creationId xmlns:a16="http://schemas.microsoft.com/office/drawing/2014/main" id="{0BC28872-0BA1-847C-2350-EC99EB37CC94}"/>
              </a:ext>
            </a:extLst>
          </p:cNvPr>
          <p:cNvPicPr>
            <a:picLocks noChangeAspect="1"/>
          </p:cNvPicPr>
          <p:nvPr/>
        </p:nvPicPr>
        <p:blipFill>
          <a:blip r:embed="rId3">
            <a:extLst>
              <a:ext uri="{28A0092B-C50C-407E-A947-70E740481C1C}">
                <a14:useLocalDpi xmlns:a14="http://schemas.microsoft.com/office/drawing/2010/main" val="0"/>
              </a:ext>
            </a:extLst>
          </a:blip>
          <a:srcRect l="55391" t="1553" r="1" b="53083"/>
          <a:stretch>
            <a:fillRect/>
          </a:stretch>
        </p:blipFill>
        <p:spPr>
          <a:xfrm>
            <a:off x="608254" y="757646"/>
            <a:ext cx="10975491" cy="6100354"/>
          </a:xfrm>
          <a:prstGeom prst="rect">
            <a:avLst/>
          </a:prstGeom>
        </p:spPr>
      </p:pic>
      <p:sp>
        <p:nvSpPr>
          <p:cNvPr id="5" name="Rectangle 4">
            <a:extLst>
              <a:ext uri="{FF2B5EF4-FFF2-40B4-BE49-F238E27FC236}">
                <a16:creationId xmlns:a16="http://schemas.microsoft.com/office/drawing/2014/main" id="{E8538C13-47A1-D533-D01A-AB199FA2D5D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2E98F7-0E51-DF10-5E33-D953745C9862}"/>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9B17761C-A7EE-E7EF-E472-E8F85FAB88F8}"/>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7</a:t>
            </a:fld>
            <a:endParaRPr lang="en-US"/>
          </a:p>
        </p:txBody>
      </p:sp>
    </p:spTree>
    <p:extLst>
      <p:ext uri="{BB962C8B-B14F-4D97-AF65-F5344CB8AC3E}">
        <p14:creationId xmlns:p14="http://schemas.microsoft.com/office/powerpoint/2010/main" val="101461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782CB-D53D-9CA4-6A87-4A0A71D320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9F64C4-83D6-BC3F-16FA-E974DA3C1AB1}"/>
              </a:ext>
            </a:extLst>
          </p:cNvPr>
          <p:cNvPicPr>
            <a:picLocks noChangeAspect="1"/>
          </p:cNvPicPr>
          <p:nvPr/>
        </p:nvPicPr>
        <p:blipFill>
          <a:blip r:embed="rId2">
            <a:extLst>
              <a:ext uri="{28A0092B-C50C-407E-A947-70E740481C1C}">
                <a14:useLocalDpi xmlns:a14="http://schemas.microsoft.com/office/drawing/2010/main" val="0"/>
              </a:ext>
            </a:extLst>
          </a:blip>
          <a:srcRect l="52546" t="1713" r="-309" b="51912"/>
          <a:stretch>
            <a:fillRect/>
          </a:stretch>
        </p:blipFill>
        <p:spPr>
          <a:xfrm>
            <a:off x="1067745" y="805564"/>
            <a:ext cx="10056509" cy="6052436"/>
          </a:xfrm>
          <a:prstGeom prst="rect">
            <a:avLst/>
          </a:prstGeom>
        </p:spPr>
      </p:pic>
      <p:sp>
        <p:nvSpPr>
          <p:cNvPr id="3" name="Rectangle 2">
            <a:extLst>
              <a:ext uri="{FF2B5EF4-FFF2-40B4-BE49-F238E27FC236}">
                <a16:creationId xmlns:a16="http://schemas.microsoft.com/office/drawing/2014/main" id="{86A3D1F5-69E1-99B3-57E6-49657F946267}"/>
              </a:ext>
            </a:extLst>
          </p:cNvPr>
          <p:cNvSpPr/>
          <p:nvPr/>
        </p:nvSpPr>
        <p:spPr>
          <a:xfrm>
            <a:off x="476249" y="205198"/>
            <a:ext cx="8620453"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0580E-91F1-4E5A-86ED-D730923C205A}"/>
              </a:ext>
            </a:extLst>
          </p:cNvPr>
          <p:cNvSpPr>
            <a:spLocks noGrp="1"/>
          </p:cNvSpPr>
          <p:nvPr>
            <p:ph type="title"/>
          </p:nvPr>
        </p:nvSpPr>
        <p:spPr>
          <a:xfrm>
            <a:off x="476250" y="-172974"/>
            <a:ext cx="10515600" cy="1325563"/>
          </a:xfrm>
        </p:spPr>
        <p:txBody>
          <a:bodyPr>
            <a:normAutofit/>
          </a:bodyPr>
          <a:lstStyle/>
          <a:p>
            <a:r>
              <a:rPr lang="en-US" sz="4000" b="1" dirty="0"/>
              <a:t>Interconnection View of Individual Drone</a:t>
            </a:r>
          </a:p>
        </p:txBody>
      </p:sp>
      <p:sp>
        <p:nvSpPr>
          <p:cNvPr id="5" name="Rectangle 4">
            <a:extLst>
              <a:ext uri="{FF2B5EF4-FFF2-40B4-BE49-F238E27FC236}">
                <a16:creationId xmlns:a16="http://schemas.microsoft.com/office/drawing/2014/main" id="{C0167E65-B997-A7F6-0D2A-942B8615542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18D1BD-4857-E606-A9FB-BDD064E2901E}"/>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FF2E5FAF-25C2-ADDD-1950-7ED564EE526B}"/>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8</a:t>
            </a:fld>
            <a:endParaRPr lang="en-US"/>
          </a:p>
        </p:txBody>
      </p:sp>
    </p:spTree>
    <p:extLst>
      <p:ext uri="{BB962C8B-B14F-4D97-AF65-F5344CB8AC3E}">
        <p14:creationId xmlns:p14="http://schemas.microsoft.com/office/powerpoint/2010/main" val="3543846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0ED5F-B397-4761-7376-BC353AF0A83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D61C2021-ABC8-D015-02E1-BC3E6D1F3FA6}"/>
              </a:ext>
            </a:extLst>
          </p:cNvPr>
          <p:cNvSpPr/>
          <p:nvPr/>
        </p:nvSpPr>
        <p:spPr>
          <a:xfrm>
            <a:off x="476250" y="299794"/>
            <a:ext cx="2645322" cy="611674"/>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9EE16-9B58-5936-7B1F-9923E5CC1DF7}"/>
              </a:ext>
            </a:extLst>
          </p:cNvPr>
          <p:cNvSpPr>
            <a:spLocks noGrp="1"/>
          </p:cNvSpPr>
          <p:nvPr>
            <p:ph type="title"/>
          </p:nvPr>
        </p:nvSpPr>
        <p:spPr>
          <a:xfrm>
            <a:off x="476250" y="-78378"/>
            <a:ext cx="10515600" cy="1325563"/>
          </a:xfrm>
        </p:spPr>
        <p:txBody>
          <a:bodyPr>
            <a:normAutofit/>
          </a:bodyPr>
          <a:lstStyle/>
          <a:p>
            <a:r>
              <a:rPr lang="en-US" sz="4000" b="1" dirty="0"/>
              <a:t>Use Cases</a:t>
            </a:r>
          </a:p>
        </p:txBody>
      </p:sp>
      <p:sp>
        <p:nvSpPr>
          <p:cNvPr id="3" name="Content Placeholder 2">
            <a:extLst>
              <a:ext uri="{FF2B5EF4-FFF2-40B4-BE49-F238E27FC236}">
                <a16:creationId xmlns:a16="http://schemas.microsoft.com/office/drawing/2014/main" id="{0F3B482B-D913-D7BA-87B3-A2210FE958A2}"/>
              </a:ext>
            </a:extLst>
          </p:cNvPr>
          <p:cNvSpPr>
            <a:spLocks noGrp="1"/>
          </p:cNvSpPr>
          <p:nvPr>
            <p:ph idx="1"/>
          </p:nvPr>
        </p:nvSpPr>
        <p:spPr>
          <a:xfrm>
            <a:off x="476250" y="1005100"/>
            <a:ext cx="11106150" cy="257702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Use cases describe the main functions of the Drone Light Show System from the perspective of stakeholders. Each use case connects stakeholder needs to system behavior, showing how the system provides value and can be expanded into a scenario showing the sequence of actions. In this system, two example use cases have been defined, which are autonomous light show and maintenance procedure. </a:t>
            </a:r>
          </a:p>
        </p:txBody>
      </p:sp>
      <p:sp>
        <p:nvSpPr>
          <p:cNvPr id="16" name="Rectangle 15">
            <a:extLst>
              <a:ext uri="{FF2B5EF4-FFF2-40B4-BE49-F238E27FC236}">
                <a16:creationId xmlns:a16="http://schemas.microsoft.com/office/drawing/2014/main" id="{D5C1BAC7-4E8D-EA58-5D8A-D54B2F003A3E}"/>
              </a:ext>
            </a:extLst>
          </p:cNvPr>
          <p:cNvSpPr/>
          <p:nvPr/>
        </p:nvSpPr>
        <p:spPr>
          <a:xfrm>
            <a:off x="7344229" y="3429000"/>
            <a:ext cx="914400" cy="2866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AAFCE4-87EB-3E15-ADC0-C08618C3DF75}"/>
              </a:ext>
            </a:extLst>
          </p:cNvPr>
          <p:cNvPicPr>
            <a:picLocks noChangeAspect="1"/>
          </p:cNvPicPr>
          <p:nvPr/>
        </p:nvPicPr>
        <p:blipFill>
          <a:blip r:embed="rId3">
            <a:extLst>
              <a:ext uri="{28A0092B-C50C-407E-A947-70E740481C1C}">
                <a14:useLocalDpi xmlns:a14="http://schemas.microsoft.com/office/drawing/2010/main" val="0"/>
              </a:ext>
            </a:extLst>
          </a:blip>
          <a:srcRect l="2500" t="19880" r="5000" b="11727"/>
          <a:stretch>
            <a:fillRect/>
          </a:stretch>
        </p:blipFill>
        <p:spPr>
          <a:xfrm>
            <a:off x="94238" y="2648377"/>
            <a:ext cx="8347060" cy="3469884"/>
          </a:xfrm>
          <a:custGeom>
            <a:avLst/>
            <a:gdLst>
              <a:gd name="connsiteX0" fmla="*/ 0 w 8554219"/>
              <a:gd name="connsiteY0" fmla="*/ 0 h 3556000"/>
              <a:gd name="connsiteX1" fmla="*/ 6990900 w 8554219"/>
              <a:gd name="connsiteY1" fmla="*/ 0 h 3556000"/>
              <a:gd name="connsiteX2" fmla="*/ 6990900 w 8554219"/>
              <a:gd name="connsiteY2" fmla="*/ 286241 h 3556000"/>
              <a:gd name="connsiteX3" fmla="*/ 8554219 w 8554219"/>
              <a:gd name="connsiteY3" fmla="*/ 286241 h 3556000"/>
              <a:gd name="connsiteX4" fmla="*/ 8554219 w 8554219"/>
              <a:gd name="connsiteY4" fmla="*/ 2960914 h 3556000"/>
              <a:gd name="connsiteX5" fmla="*/ 6923315 w 8554219"/>
              <a:gd name="connsiteY5" fmla="*/ 2960914 h 3556000"/>
              <a:gd name="connsiteX6" fmla="*/ 6923315 w 8554219"/>
              <a:gd name="connsiteY6" fmla="*/ 3556000 h 3556000"/>
              <a:gd name="connsiteX7" fmla="*/ 0 w 8554219"/>
              <a:gd name="connsiteY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4219" h="3556000">
                <a:moveTo>
                  <a:pt x="0" y="0"/>
                </a:moveTo>
                <a:lnTo>
                  <a:pt x="6990900" y="0"/>
                </a:lnTo>
                <a:lnTo>
                  <a:pt x="6990900" y="286241"/>
                </a:lnTo>
                <a:lnTo>
                  <a:pt x="8554219" y="286241"/>
                </a:lnTo>
                <a:lnTo>
                  <a:pt x="8554219" y="2960914"/>
                </a:lnTo>
                <a:lnTo>
                  <a:pt x="6923315" y="2960914"/>
                </a:lnTo>
                <a:lnTo>
                  <a:pt x="6923315" y="3556000"/>
                </a:lnTo>
                <a:lnTo>
                  <a:pt x="0" y="3556000"/>
                </a:lnTo>
                <a:close/>
              </a:path>
            </a:pathLst>
          </a:custGeom>
        </p:spPr>
      </p:pic>
      <p:pic>
        <p:nvPicPr>
          <p:cNvPr id="24" name="Picture 23">
            <a:extLst>
              <a:ext uri="{FF2B5EF4-FFF2-40B4-BE49-F238E27FC236}">
                <a16:creationId xmlns:a16="http://schemas.microsoft.com/office/drawing/2014/main" id="{30CE889A-9A6D-DF47-A752-D94E35775A6B}"/>
              </a:ext>
            </a:extLst>
          </p:cNvPr>
          <p:cNvPicPr>
            <a:picLocks noChangeAspect="1"/>
          </p:cNvPicPr>
          <p:nvPr/>
        </p:nvPicPr>
        <p:blipFill>
          <a:blip r:embed="rId4">
            <a:extLst>
              <a:ext uri="{28A0092B-C50C-407E-A947-70E740481C1C}">
                <a14:useLocalDpi xmlns:a14="http://schemas.microsoft.com/office/drawing/2010/main" val="0"/>
              </a:ext>
            </a:extLst>
          </a:blip>
          <a:srcRect l="25595" t="30890" r="23640" b="17868"/>
          <a:stretch>
            <a:fillRect/>
          </a:stretch>
        </p:blipFill>
        <p:spPr>
          <a:xfrm>
            <a:off x="7368705" y="3481553"/>
            <a:ext cx="4823295" cy="2737279"/>
          </a:xfrm>
          <a:custGeom>
            <a:avLst/>
            <a:gdLst>
              <a:gd name="connsiteX0" fmla="*/ 1383304 w 5104404"/>
              <a:gd name="connsiteY0" fmla="*/ 0 h 2896812"/>
              <a:gd name="connsiteX1" fmla="*/ 5104404 w 5104404"/>
              <a:gd name="connsiteY1" fmla="*/ 0 h 2896812"/>
              <a:gd name="connsiteX2" fmla="*/ 5104404 w 5104404"/>
              <a:gd name="connsiteY2" fmla="*/ 2896812 h 2896812"/>
              <a:gd name="connsiteX3" fmla="*/ 1403054 w 5104404"/>
              <a:gd name="connsiteY3" fmla="*/ 2896812 h 2896812"/>
              <a:gd name="connsiteX4" fmla="*/ 1403054 w 5104404"/>
              <a:gd name="connsiteY4" fmla="*/ 2456915 h 2896812"/>
              <a:gd name="connsiteX5" fmla="*/ 0 w 5104404"/>
              <a:gd name="connsiteY5" fmla="*/ 2456915 h 2896812"/>
              <a:gd name="connsiteX6" fmla="*/ 0 w 5104404"/>
              <a:gd name="connsiteY6" fmla="*/ 1450538 h 2896812"/>
              <a:gd name="connsiteX7" fmla="*/ 1455708 w 5104404"/>
              <a:gd name="connsiteY7" fmla="*/ 1450538 h 2896812"/>
              <a:gd name="connsiteX8" fmla="*/ 1455708 w 5104404"/>
              <a:gd name="connsiteY8" fmla="*/ 610486 h 2896812"/>
              <a:gd name="connsiteX9" fmla="*/ 1383304 w 5104404"/>
              <a:gd name="connsiteY9" fmla="*/ 610486 h 28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4404" h="2896812">
                <a:moveTo>
                  <a:pt x="1383304" y="0"/>
                </a:moveTo>
                <a:lnTo>
                  <a:pt x="5104404" y="0"/>
                </a:lnTo>
                <a:lnTo>
                  <a:pt x="5104404" y="2896812"/>
                </a:lnTo>
                <a:lnTo>
                  <a:pt x="1403054" y="2896812"/>
                </a:lnTo>
                <a:lnTo>
                  <a:pt x="1403054" y="2456915"/>
                </a:lnTo>
                <a:lnTo>
                  <a:pt x="0" y="2456915"/>
                </a:lnTo>
                <a:lnTo>
                  <a:pt x="0" y="1450538"/>
                </a:lnTo>
                <a:lnTo>
                  <a:pt x="1455708" y="1450538"/>
                </a:lnTo>
                <a:lnTo>
                  <a:pt x="1455708" y="610486"/>
                </a:lnTo>
                <a:lnTo>
                  <a:pt x="1383304" y="610486"/>
                </a:lnTo>
                <a:close/>
              </a:path>
            </a:pathLst>
          </a:custGeom>
        </p:spPr>
      </p:pic>
      <p:sp>
        <p:nvSpPr>
          <p:cNvPr id="26" name="Rectangle 25">
            <a:extLst>
              <a:ext uri="{FF2B5EF4-FFF2-40B4-BE49-F238E27FC236}">
                <a16:creationId xmlns:a16="http://schemas.microsoft.com/office/drawing/2014/main" id="{DD291418-6B52-56CE-D8C6-1BB1D73BE7F6}"/>
              </a:ext>
            </a:extLst>
          </p:cNvPr>
          <p:cNvSpPr/>
          <p:nvPr/>
        </p:nvSpPr>
        <p:spPr>
          <a:xfrm rot="2405928">
            <a:off x="10887076" y="-479990"/>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3023EBE-455B-7BBE-9691-610195012AAF}"/>
              </a:ext>
            </a:extLst>
          </p:cNvPr>
          <p:cNvSpPr/>
          <p:nvPr/>
        </p:nvSpPr>
        <p:spPr>
          <a:xfrm rot="2405928">
            <a:off x="-866773" y="6216254"/>
            <a:ext cx="2171700" cy="11239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7">
            <a:extLst>
              <a:ext uri="{FF2B5EF4-FFF2-40B4-BE49-F238E27FC236}">
                <a16:creationId xmlns:a16="http://schemas.microsoft.com/office/drawing/2014/main" id="{1D434BE0-7214-9445-81A4-AD836CB890FC}"/>
              </a:ext>
            </a:extLst>
          </p:cNvPr>
          <p:cNvSpPr>
            <a:spLocks noGrp="1"/>
          </p:cNvSpPr>
          <p:nvPr>
            <p:ph type="sldNum" sz="quarter" idx="12"/>
          </p:nvPr>
        </p:nvSpPr>
        <p:spPr>
          <a:xfrm>
            <a:off x="9448800" y="6492875"/>
            <a:ext cx="2743200" cy="365125"/>
          </a:xfrm>
        </p:spPr>
        <p:txBody>
          <a:bodyPr/>
          <a:lstStyle/>
          <a:p>
            <a:fld id="{9BD8E8C2-6878-4A42-AED4-4B76AE5AAC22}" type="slidenum">
              <a:rPr lang="en-US" smtClean="0"/>
              <a:t>9</a:t>
            </a:fld>
            <a:endParaRPr lang="en-US"/>
          </a:p>
        </p:txBody>
      </p:sp>
    </p:spTree>
    <p:extLst>
      <p:ext uri="{BB962C8B-B14F-4D97-AF65-F5344CB8AC3E}">
        <p14:creationId xmlns:p14="http://schemas.microsoft.com/office/powerpoint/2010/main" val="3042688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1482</Words>
  <Application>Microsoft Office PowerPoint</Application>
  <PresentationFormat>Widescreen</PresentationFormat>
  <Paragraphs>166</Paragraphs>
  <Slides>24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Lucida Handwriting</vt:lpstr>
      <vt:lpstr>Office Theme</vt:lpstr>
      <vt:lpstr>Autonomous Drones System for Light Show </vt:lpstr>
      <vt:lpstr>Introduction</vt:lpstr>
      <vt:lpstr>Stakeholders and Their Needs</vt:lpstr>
      <vt:lpstr>Stakeholders Needs and Concerns in SysML v2</vt:lpstr>
      <vt:lpstr>Ports and Interfaces Definition</vt:lpstr>
      <vt:lpstr>Performance Context (Black Box)</vt:lpstr>
      <vt:lpstr>Interconnection View of SOI (White Box)</vt:lpstr>
      <vt:lpstr>Interconnection View of Individual Drone</vt:lpstr>
      <vt:lpstr>Use Cases</vt:lpstr>
      <vt:lpstr>Scenario of Performing Autonomous Light Show</vt:lpstr>
      <vt:lpstr>Scenario of Maintenance Procedure</vt:lpstr>
      <vt:lpstr>Requirements</vt:lpstr>
      <vt:lpstr>Requirements</vt:lpstr>
      <vt:lpstr>System Requirements Categorization</vt:lpstr>
      <vt:lpstr>State Machines</vt:lpstr>
      <vt:lpstr>Exhibit States</vt:lpstr>
      <vt:lpstr>Drone Modes</vt:lpstr>
      <vt:lpstr>Logical Layer</vt:lpstr>
      <vt:lpstr>Constraints and Calculations</vt:lpstr>
      <vt:lpstr>Constraints Definition</vt:lpstr>
      <vt:lpstr>Satisfaction and Allocation</vt:lpstr>
      <vt:lpstr>Satisfaction and Allocation</vt:lpstr>
      <vt:lpstr>Verification Cases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 Thura</dc:creator>
  <cp:lastModifiedBy>Ye Thura</cp:lastModifiedBy>
  <cp:revision>30</cp:revision>
  <dcterms:created xsi:type="dcterms:W3CDTF">2025-09-01T13:41:43Z</dcterms:created>
  <dcterms:modified xsi:type="dcterms:W3CDTF">2025-09-05T09:39:03Z</dcterms:modified>
</cp:coreProperties>
</file>